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01" r:id="rId2"/>
    <p:sldId id="295" r:id="rId3"/>
    <p:sldId id="1234" r:id="rId4"/>
    <p:sldId id="1273" r:id="rId5"/>
    <p:sldId id="1271" r:id="rId6"/>
    <p:sldId id="1235" r:id="rId7"/>
    <p:sldId id="1202" r:id="rId8"/>
    <p:sldId id="1237" r:id="rId9"/>
    <p:sldId id="1240" r:id="rId10"/>
    <p:sldId id="1241" r:id="rId11"/>
    <p:sldId id="1264" r:id="rId12"/>
    <p:sldId id="1332" r:id="rId13"/>
    <p:sldId id="1270" r:id="rId14"/>
    <p:sldId id="1274" r:id="rId15"/>
    <p:sldId id="1275" r:id="rId16"/>
    <p:sldId id="1276" r:id="rId17"/>
    <p:sldId id="1283" r:id="rId18"/>
    <p:sldId id="1282" r:id="rId19"/>
    <p:sldId id="1277" r:id="rId20"/>
    <p:sldId id="1278" r:id="rId21"/>
    <p:sldId id="1279" r:id="rId22"/>
    <p:sldId id="1280" r:id="rId23"/>
    <p:sldId id="1284" r:id="rId24"/>
    <p:sldId id="1285" r:id="rId25"/>
    <p:sldId id="1286" r:id="rId26"/>
    <p:sldId id="1287" r:id="rId27"/>
    <p:sldId id="1288" r:id="rId28"/>
    <p:sldId id="1289" r:id="rId29"/>
    <p:sldId id="1281" r:id="rId30"/>
    <p:sldId id="1294" r:id="rId31"/>
    <p:sldId id="1295" r:id="rId32"/>
    <p:sldId id="1296" r:id="rId33"/>
    <p:sldId id="1297" r:id="rId34"/>
    <p:sldId id="1298" r:id="rId35"/>
    <p:sldId id="1299" r:id="rId36"/>
    <p:sldId id="1300" r:id="rId37"/>
    <p:sldId id="1301" r:id="rId38"/>
    <p:sldId id="1291" r:id="rId39"/>
    <p:sldId id="1292" r:id="rId40"/>
    <p:sldId id="1331" r:id="rId41"/>
    <p:sldId id="1293" r:id="rId42"/>
    <p:sldId id="1333" r:id="rId43"/>
    <p:sldId id="1340" r:id="rId44"/>
    <p:sldId id="1334" r:id="rId45"/>
    <p:sldId id="1336" r:id="rId46"/>
    <p:sldId id="1337" r:id="rId47"/>
    <p:sldId id="1339" r:id="rId48"/>
    <p:sldId id="1302" r:id="rId49"/>
    <p:sldId id="1303" r:id="rId50"/>
    <p:sldId id="1304" r:id="rId51"/>
    <p:sldId id="1305" r:id="rId52"/>
    <p:sldId id="1338" r:id="rId53"/>
    <p:sldId id="1306" r:id="rId54"/>
    <p:sldId id="1335" r:id="rId55"/>
    <p:sldId id="1199" r:id="rId56"/>
  </p:sldIdLst>
  <p:sldSz cx="9144000" cy="5143500" type="screen16x9"/>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3" autoAdjust="0"/>
    <p:restoredTop sz="94734" autoAdjust="0"/>
  </p:normalViewPr>
  <p:slideViewPr>
    <p:cSldViewPr snapToGrid="0">
      <p:cViewPr varScale="1">
        <p:scale>
          <a:sx n="156" d="100"/>
          <a:sy n="156" d="100"/>
        </p:scale>
        <p:origin x="184" y="2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2021/5/25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94121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27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8734426" y="4482306"/>
            <a:ext cx="409574" cy="273844"/>
          </a:xfrm>
        </p:spPr>
        <p:txBody>
          <a:bodyPr/>
          <a:lstStyle/>
          <a:p>
            <a:fld id="{E1BEBC7A-FD02-486B-81B5-A845787C689C}" type="slidenum">
              <a:rPr lang="zh-CN" altLang="en-US" smtClean="0"/>
              <a:t>‹#›</a:t>
            </a:fld>
            <a:endParaRPr lang="zh-CN" altLang="en-US"/>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2021/5/25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2021/5/25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2021/5/25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2021/5/25</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9" r:id="rId16"/>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人工智能与</a:t>
            </a:r>
            <a:r>
              <a:rPr lang="en-US" altLang="zh-CN" b="1" dirty="0">
                <a:solidFill>
                  <a:schemeClr val="bg1"/>
                </a:solidFill>
                <a:latin typeface="微软雅黑" panose="020B0503020204020204" pitchFamily="34" charset="-122"/>
                <a:ea typeface="微软雅黑" panose="020B0503020204020204" pitchFamily="34" charset="-122"/>
              </a:rPr>
              <a:t>Python</a:t>
            </a:r>
            <a:r>
              <a:rPr lang="zh-CN" altLang="en-US" b="1" dirty="0">
                <a:solidFill>
                  <a:schemeClr val="bg1"/>
                </a:solidFill>
                <a:latin typeface="微软雅黑" panose="020B0503020204020204" pitchFamily="34" charset="-122"/>
                <a:ea typeface="微软雅黑" panose="020B0503020204020204" pitchFamily="34" charset="-122"/>
              </a:rPr>
              <a:t>程序设计 教研组</a:t>
            </a:r>
            <a:endParaRPr lang="zh-CN" altLang="en-US" b="1"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b="1">
                  <a:solidFill>
                    <a:srgbClr val="CA0098"/>
                  </a:solidFill>
                  <a:latin typeface="微软雅黑" pitchFamily="34" charset="-122"/>
                  <a:ea typeface="微软雅黑"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2" name="TextBox 1"/>
          <p:cNvSpPr txBox="1"/>
          <p:nvPr/>
        </p:nvSpPr>
        <p:spPr>
          <a:xfrm>
            <a:off x="-71479" y="2163054"/>
            <a:ext cx="9286958" cy="523192"/>
          </a:xfrm>
          <a:prstGeom prst="rect">
            <a:avLst/>
          </a:prstGeom>
          <a:noFill/>
        </p:spPr>
        <p:txBody>
          <a:bodyPr wrap="square" lIns="91413" tIns="45706" rIns="91413" bIns="45706"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人工智能与</a:t>
            </a:r>
            <a:r>
              <a:rPr lang="en-US" altLang="zh-CN" sz="2800" b="1" dirty="0">
                <a:solidFill>
                  <a:schemeClr val="bg1"/>
                </a:solidFill>
                <a:latin typeface="微软雅黑" panose="020B0503020204020204" pitchFamily="34" charset="-122"/>
                <a:ea typeface="微软雅黑" panose="020B0503020204020204" pitchFamily="34" charset="-122"/>
              </a:rPr>
              <a:t>Python</a:t>
            </a:r>
            <a:r>
              <a:rPr lang="zh-CN" altLang="en-US" sz="2800" b="1" dirty="0">
                <a:solidFill>
                  <a:schemeClr val="bg1"/>
                </a:solidFill>
                <a:latin typeface="微软雅黑" panose="020B0503020204020204" pitchFamily="34" charset="-122"/>
                <a:ea typeface="微软雅黑" panose="020B0503020204020204" pitchFamily="34" charset="-122"/>
              </a:rPr>
              <a:t>程序设计</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图像与卷积</a:t>
            </a:r>
          </a:p>
        </p:txBody>
      </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42"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anim calcmode="lin" valueType="num">
                                      <p:cBhvr>
                                        <p:cTn id="13" dur="500" fill="hold"/>
                                        <p:tgtEl>
                                          <p:spTgt spid="104"/>
                                        </p:tgtEl>
                                        <p:attrNameLst>
                                          <p:attrName>ppt_x</p:attrName>
                                        </p:attrNameLst>
                                      </p:cBhvr>
                                      <p:tavLst>
                                        <p:tav tm="0">
                                          <p:val>
                                            <p:strVal val="#ppt_x"/>
                                          </p:val>
                                        </p:tav>
                                        <p:tav tm="100000">
                                          <p:val>
                                            <p:strVal val="#ppt_x"/>
                                          </p:val>
                                        </p:tav>
                                      </p:tavLst>
                                    </p:anim>
                                    <p:anim calcmode="lin" valueType="num">
                                      <p:cBhvr>
                                        <p:cTn id="14" dur="500" fill="hold"/>
                                        <p:tgtEl>
                                          <p:spTgt spid="10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2400"/>
                                        <p:tgtEl>
                                          <p:spTgt spid="4"/>
                                        </p:tgtEl>
                                        <p:attrNameLst>
                                          <p:attrName>ppt_x</p:attrName>
                                        </p:attrNameLst>
                                      </p:cBhvr>
                                      <p:tavLst>
                                        <p:tav tm="0">
                                          <p:val>
                                            <p:strVal val="#ppt_x-#ppt_w*1.125000"/>
                                          </p:val>
                                        </p:tav>
                                        <p:tav tm="100000">
                                          <p:val>
                                            <p:strVal val="#ppt_x"/>
                                          </p:val>
                                        </p:tav>
                                      </p:tavLst>
                                    </p:anim>
                                    <p:animEffect transition="in" filter="wipe(right)">
                                      <p:cBhvr>
                                        <p:cTn id="19" dur="2400"/>
                                        <p:tgtEl>
                                          <p:spTgt spid="4"/>
                                        </p:tgtEl>
                                      </p:cBhvr>
                                    </p:animEffect>
                                  </p:childTnLst>
                                </p:cTn>
                              </p:par>
                              <p:par>
                                <p:cTn id="20" presetID="2" presetClass="entr" presetSubtype="2" fill="hold" grpId="0" nodeType="withEffect">
                                  <p:stCondLst>
                                    <p:cond delay="1700"/>
                                  </p:stCondLst>
                                  <p:iterate type="lt">
                                    <p:tmPct val="23333"/>
                                  </p:iterate>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5383"/>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5883"/>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6383"/>
                            </p:stCondLst>
                            <p:childTnLst>
                              <p:par>
                                <p:cTn id="33" presetID="42" presetClass="path" presetSubtype="0" accel="50000" decel="50000" fill="hold" nodeType="afterEffect">
                                  <p:stCondLst>
                                    <p:cond delay="0"/>
                                  </p:stCondLst>
                                  <p:childTnLst>
                                    <p:animMotion origin="layout" path="M -1.38889E-6 -6.17284E-7 L 0.42031 0.00093 " pathEditMode="relative" rAng="0" ptsTypes="AA">
                                      <p:cBhvr>
                                        <p:cTn id="34" dur="2000" fill="hold"/>
                                        <p:tgtEl>
                                          <p:spTgt spid="25"/>
                                        </p:tgtEl>
                                        <p:attrNameLst>
                                          <p:attrName>ppt_x</p:attrName>
                                          <p:attrName>ppt_y</p:attrName>
                                        </p:attrNameLst>
                                      </p:cBhvr>
                                      <p:rCtr x="21007" y="31"/>
                                    </p:animMotion>
                                  </p:childTnLst>
                                </p:cTn>
                              </p:par>
                            </p:childTnLst>
                          </p:cTn>
                        </p:par>
                        <p:par>
                          <p:cTn id="35" fill="hold">
                            <p:stCondLst>
                              <p:cond delay="8383"/>
                            </p:stCondLst>
                            <p:childTnLst>
                              <p:par>
                                <p:cTn id="36" presetID="10" presetClass="exit" presetSubtype="0" fill="hold" nodeType="afterEffect">
                                  <p:stCondLst>
                                    <p:cond delay="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BC8DB-FDFC-4EFA-845C-6183584B22A6}"/>
              </a:ext>
            </a:extLst>
          </p:cNvPr>
          <p:cNvSpPr>
            <a:spLocks noGrp="1"/>
          </p:cNvSpPr>
          <p:nvPr>
            <p:ph type="title"/>
          </p:nvPr>
        </p:nvSpPr>
        <p:spPr>
          <a:xfrm>
            <a:off x="457200" y="182124"/>
            <a:ext cx="8229600" cy="498872"/>
          </a:xfrm>
        </p:spPr>
        <p:txBody>
          <a:bodyPr/>
          <a:lstStyle/>
          <a:p>
            <a:r>
              <a:rPr lang="zh-CN" altLang="en-US" dirty="0"/>
              <a:t>标准化</a:t>
            </a:r>
          </a:p>
        </p:txBody>
      </p:sp>
      <p:sp>
        <p:nvSpPr>
          <p:cNvPr id="3" name="内容占位符 2">
            <a:extLst>
              <a:ext uri="{FF2B5EF4-FFF2-40B4-BE49-F238E27FC236}">
                <a16:creationId xmlns:a16="http://schemas.microsoft.com/office/drawing/2014/main" id="{77564D87-2673-40F0-8E75-C8392F848C52}"/>
              </a:ext>
            </a:extLst>
          </p:cNvPr>
          <p:cNvSpPr>
            <a:spLocks noGrp="1"/>
          </p:cNvSpPr>
          <p:nvPr>
            <p:ph idx="1"/>
          </p:nvPr>
        </p:nvSpPr>
        <p:spPr>
          <a:xfrm>
            <a:off x="268356" y="775418"/>
            <a:ext cx="8607287" cy="3937000"/>
          </a:xfrm>
        </p:spPr>
        <p:txBody>
          <a:bodyPr>
            <a:normAutofit/>
          </a:bodyPr>
          <a:lstStyle/>
          <a:p>
            <a:r>
              <a:rPr lang="en-US" altLang="zh-CN" dirty="0" err="1"/>
              <a:t>transforms.Normalize</a:t>
            </a:r>
            <a:endParaRPr lang="en-US" altLang="zh-CN" dirty="0"/>
          </a:p>
          <a:p>
            <a:endParaRPr lang="en-US" altLang="zh-CN" dirty="0"/>
          </a:p>
          <a:p>
            <a:r>
              <a:rPr lang="zh-CN" altLang="en-US" dirty="0"/>
              <a:t>功能：逐</a:t>
            </a:r>
            <a:r>
              <a:rPr lang="en-US" altLang="zh-CN" dirty="0"/>
              <a:t>channel</a:t>
            </a:r>
            <a:r>
              <a:rPr lang="zh-CN" altLang="en-US" dirty="0"/>
              <a:t>的对图像进行标准化，即数据的均值变为</a:t>
            </a:r>
            <a:r>
              <a:rPr lang="en-US" altLang="zh-CN" dirty="0"/>
              <a:t>0</a:t>
            </a:r>
            <a:r>
              <a:rPr lang="zh-CN" altLang="en-US" dirty="0"/>
              <a:t>，标准差变为</a:t>
            </a:r>
            <a:r>
              <a:rPr lang="en-US" altLang="zh-CN" dirty="0"/>
              <a:t>1</a:t>
            </a:r>
          </a:p>
          <a:p>
            <a:r>
              <a:rPr lang="zh-CN" altLang="en-US" dirty="0"/>
              <a:t>标准化的计算公式为 </a:t>
            </a:r>
            <a:r>
              <a:rPr lang="en-US" altLang="zh-CN" dirty="0"/>
              <a:t>output = ( input − mean ) / std</a:t>
            </a:r>
          </a:p>
          <a:p>
            <a:r>
              <a:rPr lang="en-US" altLang="zh-CN" dirty="0"/>
              <a:t>mean</a:t>
            </a:r>
            <a:r>
              <a:rPr lang="zh-CN" altLang="en-US" dirty="0"/>
              <a:t>：各通道的均值</a:t>
            </a:r>
          </a:p>
          <a:p>
            <a:r>
              <a:rPr lang="en-US" altLang="zh-CN" dirty="0"/>
              <a:t>std</a:t>
            </a:r>
            <a:r>
              <a:rPr lang="zh-CN" altLang="en-US" dirty="0"/>
              <a:t>：各通道的标准差</a:t>
            </a:r>
          </a:p>
          <a:p>
            <a:r>
              <a:rPr lang="en-US" altLang="zh-CN" dirty="0" err="1"/>
              <a:t>inplace</a:t>
            </a:r>
            <a:r>
              <a:rPr lang="zh-CN" altLang="en-US" dirty="0"/>
              <a:t>：是否原位操作</a:t>
            </a:r>
          </a:p>
        </p:txBody>
      </p:sp>
    </p:spTree>
    <p:extLst>
      <p:ext uri="{BB962C8B-B14F-4D97-AF65-F5344CB8AC3E}">
        <p14:creationId xmlns:p14="http://schemas.microsoft.com/office/powerpoint/2010/main" val="3642826299"/>
      </p:ext>
    </p:extLst>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BC8DB-FDFC-4EFA-845C-6183584B22A6}"/>
              </a:ext>
            </a:extLst>
          </p:cNvPr>
          <p:cNvSpPr>
            <a:spLocks noGrp="1"/>
          </p:cNvSpPr>
          <p:nvPr>
            <p:ph type="title"/>
          </p:nvPr>
        </p:nvSpPr>
        <p:spPr>
          <a:xfrm>
            <a:off x="457200" y="182124"/>
            <a:ext cx="8229600" cy="498872"/>
          </a:xfrm>
        </p:spPr>
        <p:txBody>
          <a:bodyPr/>
          <a:lstStyle/>
          <a:p>
            <a:r>
              <a:rPr lang="zh-CN" altLang="en-US" dirty="0"/>
              <a:t>标准化</a:t>
            </a:r>
          </a:p>
        </p:txBody>
      </p:sp>
      <p:pic>
        <p:nvPicPr>
          <p:cNvPr id="10" name="内容占位符 9">
            <a:extLst>
              <a:ext uri="{FF2B5EF4-FFF2-40B4-BE49-F238E27FC236}">
                <a16:creationId xmlns:a16="http://schemas.microsoft.com/office/drawing/2014/main" id="{DC25AAF8-18C9-4EFD-BE3C-CCC5F166C4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3065" y="1047405"/>
            <a:ext cx="3548063" cy="3548063"/>
          </a:xfrm>
        </p:spPr>
      </p:pic>
      <p:pic>
        <p:nvPicPr>
          <p:cNvPr id="3" name="图片 2">
            <a:extLst>
              <a:ext uri="{FF2B5EF4-FFF2-40B4-BE49-F238E27FC236}">
                <a16:creationId xmlns:a16="http://schemas.microsoft.com/office/drawing/2014/main" id="{23F92801-733E-4629-ACB2-888A1F0F2DD9}"/>
              </a:ext>
            </a:extLst>
          </p:cNvPr>
          <p:cNvPicPr>
            <a:picLocks noChangeAspect="1"/>
          </p:cNvPicPr>
          <p:nvPr/>
        </p:nvPicPr>
        <p:blipFill>
          <a:blip r:embed="rId3"/>
          <a:stretch>
            <a:fillRect/>
          </a:stretch>
        </p:blipFill>
        <p:spPr>
          <a:xfrm>
            <a:off x="612701" y="680996"/>
            <a:ext cx="4076700" cy="4124325"/>
          </a:xfrm>
          <a:prstGeom prst="rect">
            <a:avLst/>
          </a:prstGeom>
        </p:spPr>
      </p:pic>
    </p:spTree>
    <p:extLst>
      <p:ext uri="{BB962C8B-B14F-4D97-AF65-F5344CB8AC3E}">
        <p14:creationId xmlns:p14="http://schemas.microsoft.com/office/powerpoint/2010/main" val="1145549195"/>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541041" y="2735706"/>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图像与卷积</a:t>
            </a:r>
            <a:endParaRPr lang="en-US" altLang="zh-CN" sz="2000" dirty="0">
              <a:solidFill>
                <a:schemeClr val="bg1"/>
              </a:solidFill>
              <a:latin typeface="微软雅黑" pitchFamily="34" charset="-122"/>
              <a:ea typeface="微软雅黑"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299933" y="1113158"/>
            <a:ext cx="4561796" cy="1289905"/>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p"/>
            </a:pPr>
            <a:r>
              <a:rPr lang="zh-CN" altLang="en-US" b="1" dirty="0">
                <a:solidFill>
                  <a:schemeClr val="bg1">
                    <a:lumMod val="65000"/>
                  </a:schemeClr>
                </a:solidFill>
                <a:latin typeface="微软雅黑" panose="020B0503020204020204" pitchFamily="34" charset="-122"/>
                <a:ea typeface="微软雅黑" panose="020B0503020204020204" pitchFamily="34" charset="-122"/>
              </a:rPr>
              <a:t>图像数据</a:t>
            </a: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图像卷积操作</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endParaRPr lang="zh-CN" altLang="en-US" b="1" dirty="0">
              <a:latin typeface="微软雅黑" panose="020B0503020204020204" pitchFamily="34" charset="-122"/>
              <a:ea typeface="微软雅黑" panose="020B0503020204020204" pitchFamily="34" charset="-122"/>
            </a:endParaRPr>
          </a:p>
        </p:txBody>
      </p:sp>
      <p:sp>
        <p:nvSpPr>
          <p:cNvPr id="24" name="椭圆 23"/>
          <p:cNvSpPr/>
          <p:nvPr/>
        </p:nvSpPr>
        <p:spPr>
          <a:xfrm>
            <a:off x="3937514" y="12545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937514" y="20982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937514" y="254686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37514" y="170159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42108718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ppt_x</p:attrName>
                                        </p:attrNameLst>
                                      </p:cBhvr>
                                      <p:tavLst>
                                        <p:tav tm="0">
                                          <p:val>
                                            <p:strVal val="#ppt_x-#ppt_w*1.125000"/>
                                          </p:val>
                                        </p:tav>
                                        <p:tav tm="100000">
                                          <p:val>
                                            <p:strVal val="#ppt_x"/>
                                          </p:val>
                                        </p:tav>
                                      </p:tavLst>
                                    </p:anim>
                                    <p:animEffect transition="in" filter="wipe(right)">
                                      <p:cBhvr>
                                        <p:cTn id="30" dur="500"/>
                                        <p:tgtEl>
                                          <p:spTgt spid="26"/>
                                        </p:tgtEl>
                                      </p:cBhvr>
                                    </p:animEffect>
                                  </p:childTnLst>
                                </p:cTn>
                              </p:par>
                              <p:par>
                                <p:cTn id="31" presetID="12" presetClass="entr" presetSubtype="8" fill="hold" grpId="0" nodeType="withEffect">
                                  <p:stCondLst>
                                    <p:cond delay="30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p:tgtEl>
                                          <p:spTgt spid="30"/>
                                        </p:tgtEl>
                                        <p:attrNameLst>
                                          <p:attrName>ppt_x</p:attrName>
                                        </p:attrNameLst>
                                      </p:cBhvr>
                                      <p:tavLst>
                                        <p:tav tm="0">
                                          <p:val>
                                            <p:strVal val="#ppt_x-#ppt_w*1.125000"/>
                                          </p:val>
                                        </p:tav>
                                        <p:tav tm="100000">
                                          <p:val>
                                            <p:strVal val="#ppt_x"/>
                                          </p:val>
                                        </p:tav>
                                      </p:tavLst>
                                    </p:anim>
                                    <p:animEffect transition="in" filter="wipe(right)">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26"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卷积</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图像数据量</a:t>
            </a:r>
          </a:p>
          <a:p>
            <a:pPr lvl="1"/>
            <a:r>
              <a:rPr lang="en-US" altLang="zh-CN" dirty="0"/>
              <a:t>64×64</a:t>
            </a:r>
            <a:r>
              <a:rPr lang="zh-CN" altLang="en-US" dirty="0"/>
              <a:t>的小图片，数据量是</a:t>
            </a:r>
            <a:r>
              <a:rPr lang="en-US" altLang="zh-CN" dirty="0"/>
              <a:t>64×64×3 </a:t>
            </a:r>
          </a:p>
          <a:p>
            <a:pPr lvl="1"/>
            <a:r>
              <a:rPr lang="en-US" altLang="zh-CN" dirty="0"/>
              <a:t>1000×1000</a:t>
            </a:r>
            <a:r>
              <a:rPr lang="zh-CN" altLang="en-US" dirty="0"/>
              <a:t>的图片（</a:t>
            </a:r>
            <a:r>
              <a:rPr lang="en-US" altLang="zh-CN" dirty="0"/>
              <a:t>1</a:t>
            </a:r>
            <a:r>
              <a:rPr lang="zh-CN" altLang="en-US" dirty="0"/>
              <a:t>兆），数据量达到了</a:t>
            </a:r>
            <a:r>
              <a:rPr lang="en-US" altLang="zh-CN" dirty="0"/>
              <a:t>1000×1000×3</a:t>
            </a:r>
          </a:p>
          <a:p>
            <a:pPr lvl="1"/>
            <a:r>
              <a:rPr lang="zh-CN" altLang="en-US" dirty="0"/>
              <a:t>输入</a:t>
            </a:r>
            <a:r>
              <a:rPr lang="en-US" altLang="zh-CN" dirty="0"/>
              <a:t>300</a:t>
            </a:r>
            <a:r>
              <a:rPr lang="zh-CN" altLang="en-US" dirty="0"/>
              <a:t>万的数据量，特征向量的维度高达</a:t>
            </a:r>
            <a:r>
              <a:rPr lang="en-US" altLang="zh-CN" dirty="0"/>
              <a:t>300</a:t>
            </a:r>
            <a:r>
              <a:rPr lang="zh-CN" altLang="en-US" dirty="0"/>
              <a:t>万</a:t>
            </a:r>
            <a:endParaRPr lang="en-US" altLang="zh-CN" dirty="0"/>
          </a:p>
          <a:p>
            <a:pPr lvl="1"/>
            <a:r>
              <a:rPr lang="en-US" altLang="zh-CN" dirty="0"/>
              <a:t>1000</a:t>
            </a:r>
            <a:r>
              <a:rPr lang="zh-CN" altLang="en-US" dirty="0"/>
              <a:t>个隐节点的线性层（全连接网络），参数高达</a:t>
            </a:r>
            <a:r>
              <a:rPr lang="en-US" altLang="zh-CN" dirty="0"/>
              <a:t>1000</a:t>
            </a:r>
            <a:r>
              <a:rPr lang="zh-CN" altLang="en-US" dirty="0"/>
              <a:t>*</a:t>
            </a:r>
            <a:r>
              <a:rPr lang="en-US" altLang="zh-CN" dirty="0"/>
              <a:t>3M</a:t>
            </a:r>
            <a:r>
              <a:rPr lang="zh-CN" altLang="en-US" dirty="0"/>
              <a:t>，即</a:t>
            </a:r>
            <a:r>
              <a:rPr lang="en-US" altLang="zh-CN" dirty="0"/>
              <a:t>30</a:t>
            </a:r>
            <a:r>
              <a:rPr lang="zh-CN" altLang="en-US" dirty="0"/>
              <a:t>亿个参数</a:t>
            </a:r>
            <a:endParaRPr lang="en-US" altLang="zh-CN" dirty="0"/>
          </a:p>
          <a:p>
            <a:pPr lvl="1"/>
            <a:r>
              <a:rPr lang="zh-CN" altLang="en-US" dirty="0"/>
              <a:t>内存开销，过拟合</a:t>
            </a:r>
            <a:endParaRPr lang="en-US" altLang="zh-CN" dirty="0"/>
          </a:p>
          <a:p>
            <a:pPr marL="342900" lvl="1" indent="-342900">
              <a:buFont typeface="Arial" pitchFamily="34" charset="0"/>
              <a:buChar char="•"/>
            </a:pPr>
            <a:r>
              <a:rPr lang="zh-CN" altLang="en-US" sz="2000" dirty="0"/>
              <a:t>处理大图需要卷积运算</a:t>
            </a:r>
            <a:endParaRPr lang="en-US" altLang="zh-CN" sz="2000" dirty="0"/>
          </a:p>
        </p:txBody>
      </p:sp>
    </p:spTree>
    <p:extLst>
      <p:ext uri="{BB962C8B-B14F-4D97-AF65-F5344CB8AC3E}">
        <p14:creationId xmlns:p14="http://schemas.microsoft.com/office/powerpoint/2010/main" val="78187269"/>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卷积运算</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例：边缘检测</a:t>
            </a:r>
          </a:p>
          <a:p>
            <a:pPr lvl="1"/>
            <a:r>
              <a:rPr lang="zh-CN" altLang="en-US" sz="2000" dirty="0"/>
              <a:t>给定一张图，让电脑去搞清楚这张照片里有什么物体，可能首先需要检测图片中的边缘</a:t>
            </a:r>
            <a:endParaRPr lang="en-US" altLang="zh-CN" sz="2000" dirty="0"/>
          </a:p>
        </p:txBody>
      </p:sp>
      <p:pic>
        <p:nvPicPr>
          <p:cNvPr id="5" name="图片 4">
            <a:extLst>
              <a:ext uri="{FF2B5EF4-FFF2-40B4-BE49-F238E27FC236}">
                <a16:creationId xmlns:a16="http://schemas.microsoft.com/office/drawing/2014/main" id="{69A0C92D-2F8F-4B37-9B66-AEB3417660D2}"/>
              </a:ext>
            </a:extLst>
          </p:cNvPr>
          <p:cNvPicPr>
            <a:picLocks noChangeAspect="1"/>
          </p:cNvPicPr>
          <p:nvPr/>
        </p:nvPicPr>
        <p:blipFill>
          <a:blip r:embed="rId2"/>
          <a:stretch>
            <a:fillRect/>
          </a:stretch>
        </p:blipFill>
        <p:spPr>
          <a:xfrm>
            <a:off x="944137" y="2259818"/>
            <a:ext cx="2084288" cy="2064532"/>
          </a:xfrm>
          <a:prstGeom prst="rect">
            <a:avLst/>
          </a:prstGeom>
        </p:spPr>
      </p:pic>
      <p:pic>
        <p:nvPicPr>
          <p:cNvPr id="6" name="图片 5">
            <a:extLst>
              <a:ext uri="{FF2B5EF4-FFF2-40B4-BE49-F238E27FC236}">
                <a16:creationId xmlns:a16="http://schemas.microsoft.com/office/drawing/2014/main" id="{B26DE31F-EB15-4360-81C1-FCB409740B37}"/>
              </a:ext>
            </a:extLst>
          </p:cNvPr>
          <p:cNvPicPr>
            <a:picLocks noChangeAspect="1"/>
          </p:cNvPicPr>
          <p:nvPr/>
        </p:nvPicPr>
        <p:blipFill>
          <a:blip r:embed="rId3"/>
          <a:stretch>
            <a:fillRect/>
          </a:stretch>
        </p:blipFill>
        <p:spPr>
          <a:xfrm>
            <a:off x="3711885" y="2259817"/>
            <a:ext cx="2054654" cy="2064532"/>
          </a:xfrm>
          <a:prstGeom prst="rect">
            <a:avLst/>
          </a:prstGeom>
        </p:spPr>
      </p:pic>
      <p:pic>
        <p:nvPicPr>
          <p:cNvPr id="7" name="图片 6">
            <a:extLst>
              <a:ext uri="{FF2B5EF4-FFF2-40B4-BE49-F238E27FC236}">
                <a16:creationId xmlns:a16="http://schemas.microsoft.com/office/drawing/2014/main" id="{DE8E5461-915E-4035-A722-30135E48C8C1}"/>
              </a:ext>
            </a:extLst>
          </p:cNvPr>
          <p:cNvPicPr>
            <a:picLocks noChangeAspect="1"/>
          </p:cNvPicPr>
          <p:nvPr/>
        </p:nvPicPr>
        <p:blipFill>
          <a:blip r:embed="rId4"/>
          <a:stretch>
            <a:fillRect/>
          </a:stretch>
        </p:blipFill>
        <p:spPr>
          <a:xfrm>
            <a:off x="6449999" y="2259817"/>
            <a:ext cx="2054654" cy="2064532"/>
          </a:xfrm>
          <a:prstGeom prst="rect">
            <a:avLst/>
          </a:prstGeom>
        </p:spPr>
      </p:pic>
    </p:spTree>
    <p:extLst>
      <p:ext uri="{BB962C8B-B14F-4D97-AF65-F5344CB8AC3E}">
        <p14:creationId xmlns:p14="http://schemas.microsoft.com/office/powerpoint/2010/main" val="197638322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卷积运算</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例：检测如下</a:t>
            </a:r>
            <a:r>
              <a:rPr lang="en-US" altLang="zh-CN" dirty="0"/>
              <a:t>6×6</a:t>
            </a:r>
            <a:r>
              <a:rPr lang="zh-CN" altLang="en-US" dirty="0"/>
              <a:t>的灰度图像的垂直边缘</a:t>
            </a:r>
            <a:endParaRPr lang="en-US" altLang="zh-CN" sz="2000" dirty="0"/>
          </a:p>
        </p:txBody>
      </p:sp>
      <p:pic>
        <p:nvPicPr>
          <p:cNvPr id="4" name="图片 3">
            <a:extLst>
              <a:ext uri="{FF2B5EF4-FFF2-40B4-BE49-F238E27FC236}">
                <a16:creationId xmlns:a16="http://schemas.microsoft.com/office/drawing/2014/main" id="{C671376A-8A57-41B0-A936-173A409EA25D}"/>
              </a:ext>
            </a:extLst>
          </p:cNvPr>
          <p:cNvPicPr>
            <a:picLocks noChangeAspect="1"/>
          </p:cNvPicPr>
          <p:nvPr/>
        </p:nvPicPr>
        <p:blipFill>
          <a:blip r:embed="rId2"/>
          <a:stretch>
            <a:fillRect/>
          </a:stretch>
        </p:blipFill>
        <p:spPr>
          <a:xfrm>
            <a:off x="878957" y="1359638"/>
            <a:ext cx="3263309" cy="3263309"/>
          </a:xfrm>
          <a:prstGeom prst="rect">
            <a:avLst/>
          </a:prstGeom>
        </p:spPr>
      </p:pic>
      <p:sp>
        <p:nvSpPr>
          <p:cNvPr id="5" name="内容占位符 2">
            <a:extLst>
              <a:ext uri="{FF2B5EF4-FFF2-40B4-BE49-F238E27FC236}">
                <a16:creationId xmlns:a16="http://schemas.microsoft.com/office/drawing/2014/main" id="{7709C7F2-6F69-4DCC-83E6-829B4B1D8E34}"/>
              </a:ext>
            </a:extLst>
          </p:cNvPr>
          <p:cNvSpPr txBox="1">
            <a:spLocks/>
          </p:cNvSpPr>
          <p:nvPr/>
        </p:nvSpPr>
        <p:spPr>
          <a:xfrm>
            <a:off x="4469225" y="1627446"/>
            <a:ext cx="3646961" cy="18886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构造一个</a:t>
            </a:r>
            <a:r>
              <a:rPr lang="en-US" altLang="zh-CN" dirty="0"/>
              <a:t>3×3</a:t>
            </a:r>
            <a:r>
              <a:rPr lang="zh-CN" altLang="en-US" dirty="0"/>
              <a:t>矩阵</a:t>
            </a:r>
            <a:endParaRPr lang="en-US" altLang="zh-CN" dirty="0"/>
          </a:p>
          <a:p>
            <a:r>
              <a:rPr lang="zh-CN" altLang="en-US" dirty="0"/>
              <a:t>滤波器</a:t>
            </a:r>
            <a:endParaRPr lang="en-US" altLang="zh-CN" dirty="0"/>
          </a:p>
          <a:p>
            <a:r>
              <a:rPr lang="zh-CN" altLang="en-US" dirty="0"/>
              <a:t>卷积核</a:t>
            </a:r>
          </a:p>
        </p:txBody>
      </p:sp>
      <p:pic>
        <p:nvPicPr>
          <p:cNvPr id="6" name="图片 5">
            <a:extLst>
              <a:ext uri="{FF2B5EF4-FFF2-40B4-BE49-F238E27FC236}">
                <a16:creationId xmlns:a16="http://schemas.microsoft.com/office/drawing/2014/main" id="{01B98AE7-DB93-476B-AC75-8F1103C668A1}"/>
              </a:ext>
            </a:extLst>
          </p:cNvPr>
          <p:cNvPicPr>
            <a:picLocks noChangeAspect="1"/>
          </p:cNvPicPr>
          <p:nvPr/>
        </p:nvPicPr>
        <p:blipFill>
          <a:blip r:embed="rId3"/>
          <a:stretch>
            <a:fillRect/>
          </a:stretch>
        </p:blipFill>
        <p:spPr>
          <a:xfrm>
            <a:off x="5583092" y="3039356"/>
            <a:ext cx="1419225" cy="1009650"/>
          </a:xfrm>
          <a:prstGeom prst="rect">
            <a:avLst/>
          </a:prstGeom>
        </p:spPr>
      </p:pic>
    </p:spTree>
    <p:extLst>
      <p:ext uri="{BB962C8B-B14F-4D97-AF65-F5344CB8AC3E}">
        <p14:creationId xmlns:p14="http://schemas.microsoft.com/office/powerpoint/2010/main" val="272932246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卷积运算</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输出：</a:t>
            </a:r>
            <a:r>
              <a:rPr lang="en-US" altLang="zh-CN" dirty="0"/>
              <a:t>4</a:t>
            </a:r>
            <a:r>
              <a:rPr lang="zh-CN" altLang="en-US" dirty="0"/>
              <a:t>*</a:t>
            </a:r>
            <a:r>
              <a:rPr lang="en-US" altLang="zh-CN" dirty="0"/>
              <a:t>4</a:t>
            </a:r>
          </a:p>
          <a:p>
            <a:r>
              <a:rPr lang="zh-CN" altLang="en-US" dirty="0"/>
              <a:t>第一步</a:t>
            </a:r>
            <a:endParaRPr lang="en-US" altLang="zh-CN" dirty="0"/>
          </a:p>
        </p:txBody>
      </p:sp>
      <p:pic>
        <p:nvPicPr>
          <p:cNvPr id="4" name="图片 3">
            <a:extLst>
              <a:ext uri="{FF2B5EF4-FFF2-40B4-BE49-F238E27FC236}">
                <a16:creationId xmlns:a16="http://schemas.microsoft.com/office/drawing/2014/main" id="{DDA140A0-55B1-48A8-A72D-88239C2701E6}"/>
              </a:ext>
            </a:extLst>
          </p:cNvPr>
          <p:cNvPicPr>
            <a:picLocks noChangeAspect="1"/>
          </p:cNvPicPr>
          <p:nvPr/>
        </p:nvPicPr>
        <p:blipFill>
          <a:blip r:embed="rId2"/>
          <a:stretch>
            <a:fillRect/>
          </a:stretch>
        </p:blipFill>
        <p:spPr>
          <a:xfrm>
            <a:off x="1144577" y="1784757"/>
            <a:ext cx="6854846" cy="2361941"/>
          </a:xfrm>
          <a:prstGeom prst="rect">
            <a:avLst/>
          </a:prstGeom>
        </p:spPr>
      </p:pic>
    </p:spTree>
    <p:extLst>
      <p:ext uri="{BB962C8B-B14F-4D97-AF65-F5344CB8AC3E}">
        <p14:creationId xmlns:p14="http://schemas.microsoft.com/office/powerpoint/2010/main" val="2671778132"/>
      </p:ext>
    </p:extLst>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卷积运算</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右移一步</a:t>
            </a:r>
          </a:p>
        </p:txBody>
      </p:sp>
      <p:pic>
        <p:nvPicPr>
          <p:cNvPr id="5" name="图片 4">
            <a:extLst>
              <a:ext uri="{FF2B5EF4-FFF2-40B4-BE49-F238E27FC236}">
                <a16:creationId xmlns:a16="http://schemas.microsoft.com/office/drawing/2014/main" id="{02B5E4D9-232B-4780-8EB4-28E885BFC7AE}"/>
              </a:ext>
            </a:extLst>
          </p:cNvPr>
          <p:cNvPicPr>
            <a:picLocks noChangeAspect="1"/>
          </p:cNvPicPr>
          <p:nvPr/>
        </p:nvPicPr>
        <p:blipFill>
          <a:blip r:embed="rId2"/>
          <a:stretch>
            <a:fillRect/>
          </a:stretch>
        </p:blipFill>
        <p:spPr>
          <a:xfrm>
            <a:off x="1200757" y="1681579"/>
            <a:ext cx="6742481" cy="2329221"/>
          </a:xfrm>
          <a:prstGeom prst="rect">
            <a:avLst/>
          </a:prstGeom>
        </p:spPr>
      </p:pic>
    </p:spTree>
    <p:extLst>
      <p:ext uri="{BB962C8B-B14F-4D97-AF65-F5344CB8AC3E}">
        <p14:creationId xmlns:p14="http://schemas.microsoft.com/office/powerpoint/2010/main" val="2899656884"/>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卷积运算</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继续移动</a:t>
            </a:r>
          </a:p>
        </p:txBody>
      </p:sp>
      <p:pic>
        <p:nvPicPr>
          <p:cNvPr id="6" name="图片 5">
            <a:extLst>
              <a:ext uri="{FF2B5EF4-FFF2-40B4-BE49-F238E27FC236}">
                <a16:creationId xmlns:a16="http://schemas.microsoft.com/office/drawing/2014/main" id="{AD9AF0DE-9F49-44B4-AF44-197C54A1B01B}"/>
              </a:ext>
            </a:extLst>
          </p:cNvPr>
          <p:cNvPicPr>
            <a:picLocks noChangeAspect="1"/>
          </p:cNvPicPr>
          <p:nvPr/>
        </p:nvPicPr>
        <p:blipFill>
          <a:blip r:embed="rId2"/>
          <a:stretch>
            <a:fillRect/>
          </a:stretch>
        </p:blipFill>
        <p:spPr>
          <a:xfrm>
            <a:off x="85725" y="1350000"/>
            <a:ext cx="8972550" cy="3095625"/>
          </a:xfrm>
          <a:prstGeom prst="rect">
            <a:avLst/>
          </a:prstGeom>
        </p:spPr>
      </p:pic>
    </p:spTree>
    <p:extLst>
      <p:ext uri="{BB962C8B-B14F-4D97-AF65-F5344CB8AC3E}">
        <p14:creationId xmlns:p14="http://schemas.microsoft.com/office/powerpoint/2010/main" val="198190370"/>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卷积运算</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endParaRPr lang="en-US" altLang="zh-CN" sz="2000" dirty="0"/>
          </a:p>
        </p:txBody>
      </p:sp>
      <p:pic>
        <p:nvPicPr>
          <p:cNvPr id="4" name="图片 3">
            <a:extLst>
              <a:ext uri="{FF2B5EF4-FFF2-40B4-BE49-F238E27FC236}">
                <a16:creationId xmlns:a16="http://schemas.microsoft.com/office/drawing/2014/main" id="{5FF4C917-5AB7-4260-B55E-B6601251BEC2}"/>
              </a:ext>
            </a:extLst>
          </p:cNvPr>
          <p:cNvPicPr>
            <a:picLocks noChangeAspect="1"/>
          </p:cNvPicPr>
          <p:nvPr/>
        </p:nvPicPr>
        <p:blipFill>
          <a:blip r:embed="rId2"/>
          <a:stretch>
            <a:fillRect/>
          </a:stretch>
        </p:blipFill>
        <p:spPr>
          <a:xfrm>
            <a:off x="200025" y="1392863"/>
            <a:ext cx="8743950" cy="3009900"/>
          </a:xfrm>
          <a:prstGeom prst="rect">
            <a:avLst/>
          </a:prstGeom>
        </p:spPr>
      </p:pic>
    </p:spTree>
    <p:extLst>
      <p:ext uri="{BB962C8B-B14F-4D97-AF65-F5344CB8AC3E}">
        <p14:creationId xmlns:p14="http://schemas.microsoft.com/office/powerpoint/2010/main" val="498879775"/>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541041" y="2735706"/>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图像与卷积</a:t>
            </a:r>
            <a:endParaRPr lang="en-US" altLang="zh-CN" sz="2000" dirty="0">
              <a:solidFill>
                <a:schemeClr val="bg1"/>
              </a:solidFill>
              <a:latin typeface="微软雅黑" pitchFamily="34" charset="-122"/>
              <a:ea typeface="微软雅黑"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299933" y="1113158"/>
            <a:ext cx="4561796" cy="1289905"/>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图像数据</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r>
              <a:rPr lang="zh-CN" altLang="en-US" b="1" dirty="0">
                <a:solidFill>
                  <a:schemeClr val="bg1">
                    <a:lumMod val="65000"/>
                  </a:schemeClr>
                </a:solidFill>
                <a:latin typeface="微软雅黑" panose="020B0503020204020204" pitchFamily="34" charset="-122"/>
                <a:ea typeface="微软雅黑" panose="020B0503020204020204" pitchFamily="34" charset="-122"/>
              </a:rPr>
              <a:t>图像卷积操作</a:t>
            </a: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endParaRPr lang="zh-CN" altLang="en-US" b="1" dirty="0">
              <a:latin typeface="微软雅黑" panose="020B0503020204020204" pitchFamily="34" charset="-122"/>
              <a:ea typeface="微软雅黑" panose="020B0503020204020204" pitchFamily="34" charset="-122"/>
            </a:endParaRPr>
          </a:p>
        </p:txBody>
      </p:sp>
      <p:sp>
        <p:nvSpPr>
          <p:cNvPr id="24" name="椭圆 23"/>
          <p:cNvSpPr/>
          <p:nvPr/>
        </p:nvSpPr>
        <p:spPr>
          <a:xfrm>
            <a:off x="3937514" y="12545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937514" y="20982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937514" y="254686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37514" y="170159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ppt_x</p:attrName>
                                        </p:attrNameLst>
                                      </p:cBhvr>
                                      <p:tavLst>
                                        <p:tav tm="0">
                                          <p:val>
                                            <p:strVal val="#ppt_x-#ppt_w*1.125000"/>
                                          </p:val>
                                        </p:tav>
                                        <p:tav tm="100000">
                                          <p:val>
                                            <p:strVal val="#ppt_x"/>
                                          </p:val>
                                        </p:tav>
                                      </p:tavLst>
                                    </p:anim>
                                    <p:animEffect transition="in" filter="wipe(right)">
                                      <p:cBhvr>
                                        <p:cTn id="30" dur="500"/>
                                        <p:tgtEl>
                                          <p:spTgt spid="26"/>
                                        </p:tgtEl>
                                      </p:cBhvr>
                                    </p:animEffect>
                                  </p:childTnLst>
                                </p:cTn>
                              </p:par>
                              <p:par>
                                <p:cTn id="31" presetID="12" presetClass="entr" presetSubtype="8" fill="hold" grpId="0" nodeType="withEffect">
                                  <p:stCondLst>
                                    <p:cond delay="30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p:tgtEl>
                                          <p:spTgt spid="30"/>
                                        </p:tgtEl>
                                        <p:attrNameLst>
                                          <p:attrName>ppt_x</p:attrName>
                                        </p:attrNameLst>
                                      </p:cBhvr>
                                      <p:tavLst>
                                        <p:tav tm="0">
                                          <p:val>
                                            <p:strVal val="#ppt_x-#ppt_w*1.125000"/>
                                          </p:val>
                                        </p:tav>
                                        <p:tav tm="100000">
                                          <p:val>
                                            <p:strVal val="#ppt_x"/>
                                          </p:val>
                                        </p:tav>
                                      </p:tavLst>
                                    </p:anim>
                                    <p:animEffect transition="in" filter="wipe(right)">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26"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卷积运算</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把蓝色块下移，从左开始</a:t>
            </a:r>
            <a:endParaRPr lang="en-US" altLang="zh-CN" sz="2000" dirty="0"/>
          </a:p>
        </p:txBody>
      </p:sp>
      <p:pic>
        <p:nvPicPr>
          <p:cNvPr id="4" name="图片 3">
            <a:extLst>
              <a:ext uri="{FF2B5EF4-FFF2-40B4-BE49-F238E27FC236}">
                <a16:creationId xmlns:a16="http://schemas.microsoft.com/office/drawing/2014/main" id="{EC630350-A7E6-454E-87AA-7B8D4CE1812C}"/>
              </a:ext>
            </a:extLst>
          </p:cNvPr>
          <p:cNvPicPr>
            <a:picLocks noChangeAspect="1"/>
          </p:cNvPicPr>
          <p:nvPr/>
        </p:nvPicPr>
        <p:blipFill>
          <a:blip r:embed="rId2"/>
          <a:stretch>
            <a:fillRect/>
          </a:stretch>
        </p:blipFill>
        <p:spPr>
          <a:xfrm>
            <a:off x="85725" y="1309796"/>
            <a:ext cx="8972550" cy="3105150"/>
          </a:xfrm>
          <a:prstGeom prst="rect">
            <a:avLst/>
          </a:prstGeom>
        </p:spPr>
      </p:pic>
    </p:spTree>
    <p:extLst>
      <p:ext uri="{BB962C8B-B14F-4D97-AF65-F5344CB8AC3E}">
        <p14:creationId xmlns:p14="http://schemas.microsoft.com/office/powerpoint/2010/main" val="2249759617"/>
      </p:ext>
    </p:ext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卷积运算</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直到最后</a:t>
            </a:r>
            <a:endParaRPr lang="en-US" altLang="zh-CN" sz="2000" dirty="0"/>
          </a:p>
        </p:txBody>
      </p:sp>
      <p:pic>
        <p:nvPicPr>
          <p:cNvPr id="4" name="图片 3">
            <a:extLst>
              <a:ext uri="{FF2B5EF4-FFF2-40B4-BE49-F238E27FC236}">
                <a16:creationId xmlns:a16="http://schemas.microsoft.com/office/drawing/2014/main" id="{6C6D75AA-E036-45A6-A2AE-86E1E74ED947}"/>
              </a:ext>
            </a:extLst>
          </p:cNvPr>
          <p:cNvPicPr>
            <a:picLocks noChangeAspect="1"/>
          </p:cNvPicPr>
          <p:nvPr/>
        </p:nvPicPr>
        <p:blipFill>
          <a:blip r:embed="rId2"/>
          <a:stretch>
            <a:fillRect/>
          </a:stretch>
        </p:blipFill>
        <p:spPr>
          <a:xfrm>
            <a:off x="95250" y="1350000"/>
            <a:ext cx="8953500" cy="3095625"/>
          </a:xfrm>
          <a:prstGeom prst="rect">
            <a:avLst/>
          </a:prstGeom>
        </p:spPr>
      </p:pic>
    </p:spTree>
    <p:extLst>
      <p:ext uri="{BB962C8B-B14F-4D97-AF65-F5344CB8AC3E}">
        <p14:creationId xmlns:p14="http://schemas.microsoft.com/office/powerpoint/2010/main" val="1375424016"/>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练习：垂直边缘检测</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计算卷积结果</a:t>
            </a:r>
          </a:p>
        </p:txBody>
      </p:sp>
      <p:pic>
        <p:nvPicPr>
          <p:cNvPr id="4" name="图片 3">
            <a:extLst>
              <a:ext uri="{FF2B5EF4-FFF2-40B4-BE49-F238E27FC236}">
                <a16:creationId xmlns:a16="http://schemas.microsoft.com/office/drawing/2014/main" id="{EEC6D583-CF83-486B-ADA5-696463B42400}"/>
              </a:ext>
            </a:extLst>
          </p:cNvPr>
          <p:cNvPicPr>
            <a:picLocks noChangeAspect="1"/>
          </p:cNvPicPr>
          <p:nvPr/>
        </p:nvPicPr>
        <p:blipFill>
          <a:blip r:embed="rId2"/>
          <a:stretch>
            <a:fillRect/>
          </a:stretch>
        </p:blipFill>
        <p:spPr>
          <a:xfrm>
            <a:off x="2418080" y="1390510"/>
            <a:ext cx="4307835" cy="3292245"/>
          </a:xfrm>
          <a:prstGeom prst="rect">
            <a:avLst/>
          </a:prstGeom>
        </p:spPr>
      </p:pic>
    </p:spTree>
    <p:extLst>
      <p:ext uri="{BB962C8B-B14F-4D97-AF65-F5344CB8AC3E}">
        <p14:creationId xmlns:p14="http://schemas.microsoft.com/office/powerpoint/2010/main" val="1787093012"/>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垂直边缘检测</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图像中间有一个特别明显的垂直边缘</a:t>
            </a:r>
          </a:p>
        </p:txBody>
      </p:sp>
      <p:pic>
        <p:nvPicPr>
          <p:cNvPr id="5" name="图片 4">
            <a:extLst>
              <a:ext uri="{FF2B5EF4-FFF2-40B4-BE49-F238E27FC236}">
                <a16:creationId xmlns:a16="http://schemas.microsoft.com/office/drawing/2014/main" id="{88DC7B86-0E39-4D62-8397-99AA7570E97D}"/>
              </a:ext>
            </a:extLst>
          </p:cNvPr>
          <p:cNvPicPr>
            <a:picLocks noChangeAspect="1"/>
          </p:cNvPicPr>
          <p:nvPr/>
        </p:nvPicPr>
        <p:blipFill>
          <a:blip r:embed="rId2"/>
          <a:stretch>
            <a:fillRect/>
          </a:stretch>
        </p:blipFill>
        <p:spPr>
          <a:xfrm>
            <a:off x="561973" y="1592262"/>
            <a:ext cx="8020050" cy="2390775"/>
          </a:xfrm>
          <a:prstGeom prst="rect">
            <a:avLst/>
          </a:prstGeom>
        </p:spPr>
      </p:pic>
    </p:spTree>
    <p:extLst>
      <p:ext uri="{BB962C8B-B14F-4D97-AF65-F5344CB8AC3E}">
        <p14:creationId xmlns:p14="http://schemas.microsoft.com/office/powerpoint/2010/main" val="2339173306"/>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垂直边缘检测</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颜色被翻转了，变成了左边比较暗，而右边比较亮</a:t>
            </a:r>
            <a:endParaRPr lang="en-US" altLang="zh-CN" dirty="0"/>
          </a:p>
          <a:p>
            <a:r>
              <a:rPr lang="zh-CN" altLang="en-US" dirty="0"/>
              <a:t>区分这两种明暗变化的区别</a:t>
            </a:r>
          </a:p>
        </p:txBody>
      </p:sp>
      <p:pic>
        <p:nvPicPr>
          <p:cNvPr id="4" name="图片 3">
            <a:extLst>
              <a:ext uri="{FF2B5EF4-FFF2-40B4-BE49-F238E27FC236}">
                <a16:creationId xmlns:a16="http://schemas.microsoft.com/office/drawing/2014/main" id="{04B6FD37-57B9-465C-81B6-485B48AA2645}"/>
              </a:ext>
            </a:extLst>
          </p:cNvPr>
          <p:cNvPicPr>
            <a:picLocks noChangeAspect="1"/>
          </p:cNvPicPr>
          <p:nvPr/>
        </p:nvPicPr>
        <p:blipFill>
          <a:blip r:embed="rId2"/>
          <a:stretch>
            <a:fillRect/>
          </a:stretch>
        </p:blipFill>
        <p:spPr>
          <a:xfrm>
            <a:off x="564392" y="1597230"/>
            <a:ext cx="8015212" cy="2380840"/>
          </a:xfrm>
          <a:prstGeom prst="rect">
            <a:avLst/>
          </a:prstGeom>
        </p:spPr>
      </p:pic>
    </p:spTree>
    <p:extLst>
      <p:ext uri="{BB962C8B-B14F-4D97-AF65-F5344CB8AC3E}">
        <p14:creationId xmlns:p14="http://schemas.microsoft.com/office/powerpoint/2010/main" val="2945951441"/>
      </p:ext>
    </p:extLst>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水平边缘检测</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水平边缘检测：滤波器</a:t>
            </a:r>
          </a:p>
        </p:txBody>
      </p:sp>
      <p:pic>
        <p:nvPicPr>
          <p:cNvPr id="4" name="图片 3">
            <a:extLst>
              <a:ext uri="{FF2B5EF4-FFF2-40B4-BE49-F238E27FC236}">
                <a16:creationId xmlns:a16="http://schemas.microsoft.com/office/drawing/2014/main" id="{990B17DA-2BF9-4A43-AB94-DB3FDC4B32D0}"/>
              </a:ext>
            </a:extLst>
          </p:cNvPr>
          <p:cNvPicPr>
            <a:picLocks noChangeAspect="1"/>
          </p:cNvPicPr>
          <p:nvPr/>
        </p:nvPicPr>
        <p:blipFill>
          <a:blip r:embed="rId2"/>
          <a:stretch>
            <a:fillRect/>
          </a:stretch>
        </p:blipFill>
        <p:spPr>
          <a:xfrm>
            <a:off x="3751300" y="869986"/>
            <a:ext cx="1428750" cy="1362075"/>
          </a:xfrm>
          <a:prstGeom prst="rect">
            <a:avLst/>
          </a:prstGeom>
        </p:spPr>
      </p:pic>
      <p:pic>
        <p:nvPicPr>
          <p:cNvPr id="6" name="图片 5">
            <a:extLst>
              <a:ext uri="{FF2B5EF4-FFF2-40B4-BE49-F238E27FC236}">
                <a16:creationId xmlns:a16="http://schemas.microsoft.com/office/drawing/2014/main" id="{D922C137-433A-4B1B-B476-A50EDC7F6CA3}"/>
              </a:ext>
            </a:extLst>
          </p:cNvPr>
          <p:cNvPicPr>
            <a:picLocks noChangeAspect="1"/>
          </p:cNvPicPr>
          <p:nvPr/>
        </p:nvPicPr>
        <p:blipFill>
          <a:blip r:embed="rId3"/>
          <a:stretch>
            <a:fillRect/>
          </a:stretch>
        </p:blipFill>
        <p:spPr>
          <a:xfrm>
            <a:off x="1231494" y="2638322"/>
            <a:ext cx="6468361" cy="1897571"/>
          </a:xfrm>
          <a:prstGeom prst="rect">
            <a:avLst/>
          </a:prstGeom>
        </p:spPr>
      </p:pic>
    </p:spTree>
    <p:extLst>
      <p:ext uri="{BB962C8B-B14F-4D97-AF65-F5344CB8AC3E}">
        <p14:creationId xmlns:p14="http://schemas.microsoft.com/office/powerpoint/2010/main" val="579132313"/>
      </p:ext>
    </p:extLst>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水平边缘检测</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endParaRPr lang="zh-CN" altLang="en-US" dirty="0"/>
          </a:p>
        </p:txBody>
      </p:sp>
      <p:pic>
        <p:nvPicPr>
          <p:cNvPr id="4" name="图片 3">
            <a:extLst>
              <a:ext uri="{FF2B5EF4-FFF2-40B4-BE49-F238E27FC236}">
                <a16:creationId xmlns:a16="http://schemas.microsoft.com/office/drawing/2014/main" id="{EA2A3346-C5AB-4467-92CA-D04FF1890898}"/>
              </a:ext>
            </a:extLst>
          </p:cNvPr>
          <p:cNvPicPr>
            <a:picLocks noChangeAspect="1"/>
          </p:cNvPicPr>
          <p:nvPr/>
        </p:nvPicPr>
        <p:blipFill>
          <a:blip r:embed="rId2"/>
          <a:stretch>
            <a:fillRect/>
          </a:stretch>
        </p:blipFill>
        <p:spPr>
          <a:xfrm>
            <a:off x="735195" y="1665181"/>
            <a:ext cx="7673606" cy="2244938"/>
          </a:xfrm>
          <a:prstGeom prst="rect">
            <a:avLst/>
          </a:prstGeom>
        </p:spPr>
      </p:pic>
    </p:spTree>
    <p:extLst>
      <p:ext uri="{BB962C8B-B14F-4D97-AF65-F5344CB8AC3E}">
        <p14:creationId xmlns:p14="http://schemas.microsoft.com/office/powerpoint/2010/main" val="1145674970"/>
      </p:ext>
    </p:extLst>
  </p:cSld>
  <p:clrMapOvr>
    <a:masterClrMapping/>
  </p:clrMapOvr>
  <p:transition spd="slow">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边缘检测</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通过使用不同的过滤器，可以找出垂直的或是水平的边缘</a:t>
            </a:r>
            <a:endParaRPr lang="en-US" altLang="zh-CN" dirty="0"/>
          </a:p>
          <a:p>
            <a:r>
              <a:rPr lang="zh-CN" altLang="en-US" dirty="0"/>
              <a:t>不同的数字组合可以实现不同的目标</a:t>
            </a:r>
            <a:endParaRPr lang="en-US" altLang="zh-CN" dirty="0"/>
          </a:p>
          <a:p>
            <a:r>
              <a:rPr lang="zh-CN" altLang="en-US" dirty="0"/>
              <a:t>实现相同的目标也用不同的数字组合</a:t>
            </a:r>
            <a:endParaRPr lang="en-US" altLang="zh-CN" dirty="0"/>
          </a:p>
          <a:p>
            <a:r>
              <a:rPr lang="zh-CN" altLang="en-US" dirty="0"/>
              <a:t>在计算机视觉的文献中，曾争论过怎样的数字组合才是最好的</a:t>
            </a:r>
            <a:endParaRPr lang="en-US" altLang="zh-CN" dirty="0"/>
          </a:p>
          <a:p>
            <a:endParaRPr lang="en-US" altLang="zh-CN" dirty="0"/>
          </a:p>
          <a:p>
            <a:r>
              <a:rPr lang="en-US" altLang="zh-CN" dirty="0"/>
              <a:t>Sobel</a:t>
            </a:r>
            <a:r>
              <a:rPr lang="zh-CN" altLang="en-US" dirty="0"/>
              <a:t>滤波器：增加中间一行的权重，更鲁棒</a:t>
            </a:r>
            <a:endParaRPr lang="en-US" altLang="zh-CN" dirty="0"/>
          </a:p>
          <a:p>
            <a:endParaRPr lang="en-US" altLang="zh-CN" dirty="0"/>
          </a:p>
          <a:p>
            <a:endParaRPr lang="en-US" altLang="zh-CN" dirty="0"/>
          </a:p>
          <a:p>
            <a:r>
              <a:rPr lang="en-US" altLang="zh-CN" dirty="0" err="1"/>
              <a:t>Scharr</a:t>
            </a:r>
            <a:r>
              <a:rPr lang="zh-CN" altLang="en-US" dirty="0"/>
              <a:t>滤波器</a:t>
            </a:r>
          </a:p>
        </p:txBody>
      </p:sp>
      <p:pic>
        <p:nvPicPr>
          <p:cNvPr id="4" name="图片 3">
            <a:extLst>
              <a:ext uri="{FF2B5EF4-FFF2-40B4-BE49-F238E27FC236}">
                <a16:creationId xmlns:a16="http://schemas.microsoft.com/office/drawing/2014/main" id="{E62894D8-7114-43C7-A5F9-889A8D742E51}"/>
              </a:ext>
            </a:extLst>
          </p:cNvPr>
          <p:cNvPicPr>
            <a:picLocks noChangeAspect="1"/>
          </p:cNvPicPr>
          <p:nvPr/>
        </p:nvPicPr>
        <p:blipFill>
          <a:blip r:embed="rId2"/>
          <a:stretch>
            <a:fillRect/>
          </a:stretch>
        </p:blipFill>
        <p:spPr>
          <a:xfrm>
            <a:off x="6355924" y="2392719"/>
            <a:ext cx="1400175" cy="990600"/>
          </a:xfrm>
          <a:prstGeom prst="rect">
            <a:avLst/>
          </a:prstGeom>
        </p:spPr>
      </p:pic>
      <p:pic>
        <p:nvPicPr>
          <p:cNvPr id="6" name="图片 5">
            <a:extLst>
              <a:ext uri="{FF2B5EF4-FFF2-40B4-BE49-F238E27FC236}">
                <a16:creationId xmlns:a16="http://schemas.microsoft.com/office/drawing/2014/main" id="{96F4BA60-9817-44EF-A7AA-D2E3B586AD89}"/>
              </a:ext>
            </a:extLst>
          </p:cNvPr>
          <p:cNvPicPr>
            <a:picLocks noChangeAspect="1"/>
          </p:cNvPicPr>
          <p:nvPr/>
        </p:nvPicPr>
        <p:blipFill>
          <a:blip r:embed="rId3"/>
          <a:stretch>
            <a:fillRect/>
          </a:stretch>
        </p:blipFill>
        <p:spPr>
          <a:xfrm>
            <a:off x="6089224" y="3564909"/>
            <a:ext cx="1666875" cy="1009650"/>
          </a:xfrm>
          <a:prstGeom prst="rect">
            <a:avLst/>
          </a:prstGeom>
        </p:spPr>
      </p:pic>
    </p:spTree>
    <p:extLst>
      <p:ext uri="{BB962C8B-B14F-4D97-AF65-F5344CB8AC3E}">
        <p14:creationId xmlns:p14="http://schemas.microsoft.com/office/powerpoint/2010/main" val="1275667276"/>
      </p:ext>
    </p:extLst>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滤波器</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边缘检测不一定要去使用研究者们所选择的这九个数字</a:t>
            </a:r>
            <a:endParaRPr lang="en-US" altLang="zh-CN" dirty="0"/>
          </a:p>
          <a:p>
            <a:r>
              <a:rPr lang="zh-CN" altLang="en-US" dirty="0"/>
              <a:t>检测复杂图像的边缘</a:t>
            </a:r>
            <a:endParaRPr lang="en-US" altLang="zh-CN" dirty="0"/>
          </a:p>
          <a:p>
            <a:r>
              <a:rPr lang="zh-CN" altLang="en-US" dirty="0"/>
              <a:t>数据和任务不同，需要的滤波器可能也不同</a:t>
            </a:r>
          </a:p>
        </p:txBody>
      </p:sp>
      <p:pic>
        <p:nvPicPr>
          <p:cNvPr id="1026" name="Picture 2" descr="http://p1.itc.cn/q_70/images03/20201021/251016ec107a460b9df3e11ca7a67ff6.jpeg">
            <a:extLst>
              <a:ext uri="{FF2B5EF4-FFF2-40B4-BE49-F238E27FC236}">
                <a16:creationId xmlns:a16="http://schemas.microsoft.com/office/drawing/2014/main" id="{B5E9B944-C698-42C1-893A-86792766C4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34" y="1984744"/>
            <a:ext cx="4157110" cy="2771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s3.bdstatic.com/70cFv8Sh_Q1YnxGkpoWK1HF6hhy/it/u=2716918735,1669921638&amp;fm=26&amp;gp=0.jpg">
            <a:extLst>
              <a:ext uri="{FF2B5EF4-FFF2-40B4-BE49-F238E27FC236}">
                <a16:creationId xmlns:a16="http://schemas.microsoft.com/office/drawing/2014/main" id="{E4345357-A987-4486-B954-9EA2E45C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873" y="1984744"/>
            <a:ext cx="4368321" cy="2757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306807"/>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en-US" altLang="zh-CN" dirty="0"/>
              <a:t>Padding</a:t>
            </a:r>
            <a:endParaRPr lang="zh-CN" altLang="en-US" dirty="0"/>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用</a:t>
            </a:r>
            <a:r>
              <a:rPr lang="en-US" altLang="zh-CN" dirty="0"/>
              <a:t>3</a:t>
            </a:r>
            <a:r>
              <a:rPr lang="zh-CN" altLang="en-US" dirty="0"/>
              <a:t>*</a:t>
            </a:r>
            <a:r>
              <a:rPr lang="en-US" altLang="zh-CN" dirty="0"/>
              <a:t>3</a:t>
            </a:r>
            <a:r>
              <a:rPr lang="zh-CN" altLang="en-US" dirty="0"/>
              <a:t>的滤波器对一个</a:t>
            </a:r>
            <a:r>
              <a:rPr lang="en-US" altLang="zh-CN" dirty="0"/>
              <a:t>6</a:t>
            </a:r>
            <a:r>
              <a:rPr lang="zh-CN" altLang="en-US" dirty="0"/>
              <a:t>*</a:t>
            </a:r>
            <a:r>
              <a:rPr lang="en-US" altLang="zh-CN" dirty="0"/>
              <a:t>6</a:t>
            </a:r>
            <a:r>
              <a:rPr lang="zh-CN" altLang="en-US" dirty="0"/>
              <a:t>的图像进行卷积，得到一个</a:t>
            </a:r>
            <a:r>
              <a:rPr lang="en-US" altLang="zh-CN" dirty="0"/>
              <a:t>4</a:t>
            </a:r>
            <a:r>
              <a:rPr lang="zh-CN" altLang="en-US" dirty="0"/>
              <a:t>*</a:t>
            </a:r>
            <a:r>
              <a:rPr lang="en-US" altLang="zh-CN" dirty="0"/>
              <a:t>4</a:t>
            </a:r>
            <a:r>
              <a:rPr lang="zh-CN" altLang="en-US" dirty="0"/>
              <a:t>的输出</a:t>
            </a:r>
            <a:endParaRPr lang="en-US" altLang="zh-CN" dirty="0"/>
          </a:p>
          <a:p>
            <a:r>
              <a:rPr lang="en-US" altLang="zh-CN" dirty="0"/>
              <a:t>n*n</a:t>
            </a:r>
            <a:r>
              <a:rPr lang="zh-CN" altLang="en-US" dirty="0"/>
              <a:t>的图像，用</a:t>
            </a:r>
            <a:r>
              <a:rPr lang="en-US" altLang="zh-CN" dirty="0"/>
              <a:t>f</a:t>
            </a:r>
            <a:r>
              <a:rPr lang="zh-CN" altLang="en-US" dirty="0"/>
              <a:t>*</a:t>
            </a:r>
            <a:r>
              <a:rPr lang="en-US" altLang="zh-CN" dirty="0"/>
              <a:t>f</a:t>
            </a:r>
            <a:r>
              <a:rPr lang="zh-CN" altLang="en-US" dirty="0"/>
              <a:t>的滤波器进行卷积，输出维度：</a:t>
            </a:r>
            <a:r>
              <a:rPr lang="en-US" altLang="zh-CN" dirty="0"/>
              <a:t>(n-f+1)*(n-f+1)</a:t>
            </a:r>
          </a:p>
          <a:p>
            <a:r>
              <a:rPr lang="zh-CN" altLang="en-US" dirty="0"/>
              <a:t>缺点：每次做卷积，图像会缩小</a:t>
            </a:r>
            <a:endParaRPr lang="en-US" altLang="zh-CN" dirty="0"/>
          </a:p>
        </p:txBody>
      </p:sp>
      <p:pic>
        <p:nvPicPr>
          <p:cNvPr id="5" name="图片 4">
            <a:extLst>
              <a:ext uri="{FF2B5EF4-FFF2-40B4-BE49-F238E27FC236}">
                <a16:creationId xmlns:a16="http://schemas.microsoft.com/office/drawing/2014/main" id="{BBB4117A-B371-4610-85B1-E83532B12ACB}"/>
              </a:ext>
            </a:extLst>
          </p:cNvPr>
          <p:cNvPicPr>
            <a:picLocks noChangeAspect="1"/>
          </p:cNvPicPr>
          <p:nvPr/>
        </p:nvPicPr>
        <p:blipFill>
          <a:blip r:embed="rId2"/>
          <a:stretch>
            <a:fillRect/>
          </a:stretch>
        </p:blipFill>
        <p:spPr>
          <a:xfrm>
            <a:off x="1695572" y="2169879"/>
            <a:ext cx="5895975" cy="2362200"/>
          </a:xfrm>
          <a:prstGeom prst="rect">
            <a:avLst/>
          </a:prstGeom>
        </p:spPr>
      </p:pic>
    </p:spTree>
    <p:extLst>
      <p:ext uri="{BB962C8B-B14F-4D97-AF65-F5344CB8AC3E}">
        <p14:creationId xmlns:p14="http://schemas.microsoft.com/office/powerpoint/2010/main" val="1920276249"/>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BC8DB-FDFC-4EFA-845C-6183584B22A6}"/>
              </a:ext>
            </a:extLst>
          </p:cNvPr>
          <p:cNvSpPr>
            <a:spLocks noGrp="1"/>
          </p:cNvSpPr>
          <p:nvPr>
            <p:ph type="title"/>
          </p:nvPr>
        </p:nvSpPr>
        <p:spPr>
          <a:xfrm>
            <a:off x="457200" y="182124"/>
            <a:ext cx="8229600" cy="498872"/>
          </a:xfrm>
        </p:spPr>
        <p:txBody>
          <a:bodyPr/>
          <a:lstStyle/>
          <a:p>
            <a:r>
              <a:rPr lang="zh-CN" altLang="en-US" dirty="0"/>
              <a:t>数字图像</a:t>
            </a:r>
          </a:p>
        </p:txBody>
      </p:sp>
      <p:sp>
        <p:nvSpPr>
          <p:cNvPr id="3" name="内容占位符 2">
            <a:extLst>
              <a:ext uri="{FF2B5EF4-FFF2-40B4-BE49-F238E27FC236}">
                <a16:creationId xmlns:a16="http://schemas.microsoft.com/office/drawing/2014/main" id="{77564D87-2673-40F0-8E75-C8392F848C52}"/>
              </a:ext>
            </a:extLst>
          </p:cNvPr>
          <p:cNvSpPr>
            <a:spLocks noGrp="1"/>
          </p:cNvSpPr>
          <p:nvPr>
            <p:ph idx="1"/>
          </p:nvPr>
        </p:nvSpPr>
        <p:spPr>
          <a:xfrm>
            <a:off x="268356" y="775418"/>
            <a:ext cx="8607287" cy="4185958"/>
          </a:xfrm>
        </p:spPr>
        <p:txBody>
          <a:bodyPr>
            <a:normAutofit/>
          </a:bodyPr>
          <a:lstStyle/>
          <a:p>
            <a:r>
              <a:rPr lang="zh-CN" altLang="en-US" dirty="0"/>
              <a:t>数字图像是连续的光信号经过传感器的采样在空间域上的表达。一张图像是由一个包含若干个像素点的矩形框组成的。</a:t>
            </a:r>
            <a:endParaRPr lang="en-US" altLang="zh-CN" dirty="0"/>
          </a:p>
          <a:p>
            <a:r>
              <a:rPr lang="zh-CN" altLang="en-US" dirty="0"/>
              <a:t>每个小格子是一个像素</a:t>
            </a:r>
            <a:endParaRPr lang="en-US" altLang="zh-CN" dirty="0"/>
          </a:p>
          <a:p>
            <a:r>
              <a:rPr lang="zh-CN" altLang="en-US" dirty="0"/>
              <a:t>灰度值需要</a:t>
            </a:r>
            <a:r>
              <a:rPr lang="en-US" altLang="zh-CN" dirty="0"/>
              <a:t>1</a:t>
            </a:r>
            <a:r>
              <a:rPr lang="zh-CN" altLang="en-US" dirty="0"/>
              <a:t>个维度，表示像素的灰度值</a:t>
            </a:r>
            <a:endParaRPr lang="en-US" altLang="zh-CN" dirty="0"/>
          </a:p>
          <a:p>
            <a:r>
              <a:rPr lang="zh-CN" altLang="en-US" dirty="0"/>
              <a:t>彩色值需要</a:t>
            </a:r>
            <a:r>
              <a:rPr lang="en-US" altLang="zh-CN" dirty="0"/>
              <a:t>3</a:t>
            </a:r>
            <a:r>
              <a:rPr lang="zh-CN" altLang="en-US" dirty="0"/>
              <a:t>个维度，也就是</a:t>
            </a:r>
            <a:r>
              <a:rPr lang="en-US" altLang="zh-CN" dirty="0"/>
              <a:t>3</a:t>
            </a:r>
            <a:r>
              <a:rPr lang="zh-CN" altLang="en-US" dirty="0"/>
              <a:t>个图像通道：每个像素</a:t>
            </a:r>
            <a:r>
              <a:rPr lang="en-US" altLang="zh-CN" dirty="0"/>
              <a:t>3</a:t>
            </a:r>
            <a:r>
              <a:rPr lang="zh-CN" altLang="en-US" dirty="0"/>
              <a:t>个数字表示。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dirty="0"/>
              <a:t>                       我们看到的图像                    计算机看到的图像</a:t>
            </a:r>
          </a:p>
        </p:txBody>
      </p:sp>
      <p:pic>
        <p:nvPicPr>
          <p:cNvPr id="4" name="图片 3">
            <a:extLst>
              <a:ext uri="{FF2B5EF4-FFF2-40B4-BE49-F238E27FC236}">
                <a16:creationId xmlns:a16="http://schemas.microsoft.com/office/drawing/2014/main" id="{8565C116-25A8-4641-B13C-DEC01D6183E0}"/>
              </a:ext>
            </a:extLst>
          </p:cNvPr>
          <p:cNvPicPr>
            <a:picLocks noChangeAspect="1"/>
          </p:cNvPicPr>
          <p:nvPr/>
        </p:nvPicPr>
        <p:blipFill>
          <a:blip r:embed="rId2"/>
          <a:stretch>
            <a:fillRect/>
          </a:stretch>
        </p:blipFill>
        <p:spPr>
          <a:xfrm>
            <a:off x="5606682" y="2740874"/>
            <a:ext cx="1514475" cy="1476375"/>
          </a:xfrm>
          <a:prstGeom prst="rect">
            <a:avLst/>
          </a:prstGeom>
        </p:spPr>
      </p:pic>
      <p:pic>
        <p:nvPicPr>
          <p:cNvPr id="6" name="Picture 3" descr="在这里插入图片描述">
            <a:extLst>
              <a:ext uri="{FF2B5EF4-FFF2-40B4-BE49-F238E27FC236}">
                <a16:creationId xmlns:a16="http://schemas.microsoft.com/office/drawing/2014/main" id="{DC62272E-0A6F-4E7F-8838-38631C806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406" y="2740875"/>
            <a:ext cx="1476375"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748689"/>
      </p:ext>
    </p:extLst>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en-US" altLang="zh-CN" dirty="0"/>
              <a:t>Padding</a:t>
            </a:r>
            <a:endParaRPr lang="zh-CN" altLang="en-US" dirty="0"/>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角落边缘的像素只被一个</a:t>
            </a:r>
            <a:r>
              <a:rPr lang="en-US" altLang="zh-CN" dirty="0"/>
              <a:t>3×3</a:t>
            </a:r>
            <a:r>
              <a:rPr lang="zh-CN" altLang="en-US" dirty="0"/>
              <a:t>的区域所触碰或者使用；中间的像素点会有许多</a:t>
            </a:r>
            <a:r>
              <a:rPr lang="en-US" altLang="zh-CN" dirty="0"/>
              <a:t>3×3</a:t>
            </a:r>
            <a:r>
              <a:rPr lang="zh-CN" altLang="en-US" dirty="0"/>
              <a:t>的区域与之重叠。角落或者边缘区域的像素点在输出中采用较少，意味着丢掉了图像边缘位置的许多信息</a:t>
            </a:r>
            <a:endParaRPr lang="en-US" altLang="zh-CN" dirty="0"/>
          </a:p>
        </p:txBody>
      </p:sp>
      <p:pic>
        <p:nvPicPr>
          <p:cNvPr id="6" name="图片 5">
            <a:extLst>
              <a:ext uri="{FF2B5EF4-FFF2-40B4-BE49-F238E27FC236}">
                <a16:creationId xmlns:a16="http://schemas.microsoft.com/office/drawing/2014/main" id="{75CB9699-B429-42F9-9709-26C300F15F9B}"/>
              </a:ext>
            </a:extLst>
          </p:cNvPr>
          <p:cNvPicPr>
            <a:picLocks noChangeAspect="1"/>
          </p:cNvPicPr>
          <p:nvPr/>
        </p:nvPicPr>
        <p:blipFill>
          <a:blip r:embed="rId2"/>
          <a:stretch>
            <a:fillRect/>
          </a:stretch>
        </p:blipFill>
        <p:spPr>
          <a:xfrm>
            <a:off x="2005404" y="2106281"/>
            <a:ext cx="5133188" cy="2478764"/>
          </a:xfrm>
          <a:prstGeom prst="rect">
            <a:avLst/>
          </a:prstGeom>
        </p:spPr>
      </p:pic>
    </p:spTree>
    <p:extLst>
      <p:ext uri="{BB962C8B-B14F-4D97-AF65-F5344CB8AC3E}">
        <p14:creationId xmlns:p14="http://schemas.microsoft.com/office/powerpoint/2010/main" val="470688701"/>
      </p:ext>
    </p:extLst>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en-US" altLang="zh-CN" dirty="0"/>
              <a:t>Padding</a:t>
            </a:r>
            <a:endParaRPr lang="zh-CN" altLang="en-US" dirty="0"/>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在卷积操作之前填充这幅图像：沿着图像边缘再填充一层像素</a:t>
            </a:r>
            <a:endParaRPr lang="en-US" altLang="zh-CN" dirty="0"/>
          </a:p>
          <a:p>
            <a:r>
              <a:rPr lang="en-US" altLang="zh-CN" dirty="0"/>
              <a:t>6</a:t>
            </a:r>
            <a:r>
              <a:rPr lang="zh-CN" altLang="en-US" dirty="0"/>
              <a:t>*</a:t>
            </a:r>
            <a:r>
              <a:rPr lang="en-US" altLang="zh-CN" dirty="0"/>
              <a:t>6</a:t>
            </a:r>
            <a:r>
              <a:rPr lang="zh-CN" altLang="en-US" dirty="0"/>
              <a:t>输入</a:t>
            </a:r>
            <a:r>
              <a:rPr lang="en-US" altLang="zh-CN" dirty="0"/>
              <a:t>padding</a:t>
            </a:r>
            <a:r>
              <a:rPr lang="zh-CN" altLang="en-US" dirty="0"/>
              <a:t>为</a:t>
            </a:r>
            <a:r>
              <a:rPr lang="en-US" altLang="zh-CN" dirty="0"/>
              <a:t>8</a:t>
            </a:r>
            <a:r>
              <a:rPr lang="zh-CN" altLang="en-US" dirty="0"/>
              <a:t>*</a:t>
            </a:r>
            <a:r>
              <a:rPr lang="en-US" altLang="zh-CN" dirty="0"/>
              <a:t>8</a:t>
            </a:r>
            <a:r>
              <a:rPr lang="zh-CN" altLang="en-US" dirty="0"/>
              <a:t>图像，卷积后得到</a:t>
            </a:r>
            <a:r>
              <a:rPr lang="en-US" altLang="zh-CN" dirty="0"/>
              <a:t>6</a:t>
            </a:r>
            <a:r>
              <a:rPr lang="zh-CN" altLang="en-US" dirty="0"/>
              <a:t>*</a:t>
            </a:r>
            <a:r>
              <a:rPr lang="en-US" altLang="zh-CN" dirty="0"/>
              <a:t>6</a:t>
            </a:r>
            <a:r>
              <a:rPr lang="zh-CN" altLang="en-US" dirty="0"/>
              <a:t>输出</a:t>
            </a:r>
            <a:endParaRPr lang="en-US" altLang="zh-CN" dirty="0"/>
          </a:p>
          <a:p>
            <a:r>
              <a:rPr lang="zh-CN" altLang="en-US" dirty="0"/>
              <a:t>通常可以用</a:t>
            </a:r>
            <a:r>
              <a:rPr lang="en-US" altLang="zh-CN" dirty="0"/>
              <a:t>0</a:t>
            </a:r>
            <a:r>
              <a:rPr lang="zh-CN" altLang="en-US" dirty="0"/>
              <a:t>去填充 </a:t>
            </a:r>
            <a:endParaRPr lang="en-US" altLang="zh-CN" dirty="0"/>
          </a:p>
        </p:txBody>
      </p:sp>
      <p:pic>
        <p:nvPicPr>
          <p:cNvPr id="6" name="图片 5">
            <a:extLst>
              <a:ext uri="{FF2B5EF4-FFF2-40B4-BE49-F238E27FC236}">
                <a16:creationId xmlns:a16="http://schemas.microsoft.com/office/drawing/2014/main" id="{96FE54FD-ABFB-4367-9D85-FB7B078286CB}"/>
              </a:ext>
            </a:extLst>
          </p:cNvPr>
          <p:cNvPicPr>
            <a:picLocks noChangeAspect="1"/>
          </p:cNvPicPr>
          <p:nvPr/>
        </p:nvPicPr>
        <p:blipFill>
          <a:blip r:embed="rId2"/>
          <a:stretch>
            <a:fillRect/>
          </a:stretch>
        </p:blipFill>
        <p:spPr>
          <a:xfrm>
            <a:off x="873648" y="2225240"/>
            <a:ext cx="7396699" cy="2457456"/>
          </a:xfrm>
          <a:prstGeom prst="rect">
            <a:avLst/>
          </a:prstGeom>
        </p:spPr>
      </p:pic>
    </p:spTree>
    <p:extLst>
      <p:ext uri="{BB962C8B-B14F-4D97-AF65-F5344CB8AC3E}">
        <p14:creationId xmlns:p14="http://schemas.microsoft.com/office/powerpoint/2010/main" val="3880480224"/>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en-US" altLang="zh-CN" dirty="0"/>
              <a:t>Padding</a:t>
            </a:r>
            <a:endParaRPr lang="zh-CN" altLang="en-US" dirty="0"/>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en-US" altLang="zh-CN" dirty="0"/>
              <a:t>Padding</a:t>
            </a:r>
            <a:r>
              <a:rPr lang="zh-CN" altLang="en-US" dirty="0"/>
              <a:t>后卷积</a:t>
            </a:r>
            <a:endParaRPr lang="en-US" altLang="zh-CN" dirty="0"/>
          </a:p>
        </p:txBody>
      </p:sp>
      <p:pic>
        <p:nvPicPr>
          <p:cNvPr id="4" name="图片 3">
            <a:extLst>
              <a:ext uri="{FF2B5EF4-FFF2-40B4-BE49-F238E27FC236}">
                <a16:creationId xmlns:a16="http://schemas.microsoft.com/office/drawing/2014/main" id="{3C6B5B10-95F9-4F60-81E4-9C2F21542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368" y="961380"/>
            <a:ext cx="3213259" cy="3652540"/>
          </a:xfrm>
          <a:prstGeom prst="rect">
            <a:avLst/>
          </a:prstGeom>
        </p:spPr>
      </p:pic>
    </p:spTree>
    <p:extLst>
      <p:ext uri="{BB962C8B-B14F-4D97-AF65-F5344CB8AC3E}">
        <p14:creationId xmlns:p14="http://schemas.microsoft.com/office/powerpoint/2010/main" val="633905700"/>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en-US" altLang="zh-CN" dirty="0"/>
              <a:t>Padding</a:t>
            </a:r>
            <a:endParaRPr lang="zh-CN" altLang="en-US" dirty="0"/>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可以任意填充</a:t>
            </a:r>
            <a:r>
              <a:rPr lang="en-US" altLang="zh-CN" dirty="0"/>
              <a:t>p</a:t>
            </a:r>
            <a:r>
              <a:rPr lang="zh-CN" altLang="en-US" dirty="0"/>
              <a:t>层，输出</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(n+2p-f+1)*(n+2p-f+1)</a:t>
            </a:r>
          </a:p>
          <a:p>
            <a:r>
              <a:rPr lang="zh-CN" altLang="en-US" dirty="0">
                <a:sym typeface="Wingdings" panose="05000000000000000000" pitchFamily="2" charset="2"/>
              </a:rPr>
              <a:t>常用两种</a:t>
            </a:r>
            <a:r>
              <a:rPr lang="en-US" altLang="zh-CN" dirty="0">
                <a:sym typeface="Wingdings" panose="05000000000000000000" pitchFamily="2" charset="2"/>
              </a:rPr>
              <a:t>Padding</a:t>
            </a:r>
            <a:r>
              <a:rPr lang="zh-CN" altLang="en-US" dirty="0">
                <a:sym typeface="Wingdings" panose="05000000000000000000" pitchFamily="2" charset="2"/>
              </a:rPr>
              <a:t>方式：</a:t>
            </a:r>
            <a:r>
              <a:rPr lang="en-US" altLang="zh-CN" dirty="0">
                <a:sym typeface="Wingdings" panose="05000000000000000000" pitchFamily="2" charset="2"/>
              </a:rPr>
              <a:t>Valid</a:t>
            </a:r>
            <a:r>
              <a:rPr lang="zh-CN" altLang="en-US" dirty="0">
                <a:sym typeface="Wingdings" panose="05000000000000000000" pitchFamily="2" charset="2"/>
              </a:rPr>
              <a:t>卷积和</a:t>
            </a:r>
            <a:r>
              <a:rPr lang="en-US" altLang="zh-CN" dirty="0">
                <a:sym typeface="Wingdings" panose="05000000000000000000" pitchFamily="2" charset="2"/>
              </a:rPr>
              <a:t>Same</a:t>
            </a:r>
            <a:r>
              <a:rPr lang="zh-CN" altLang="en-US" dirty="0">
                <a:sym typeface="Wingdings" panose="05000000000000000000" pitchFamily="2" charset="2"/>
              </a:rPr>
              <a:t>卷积</a:t>
            </a:r>
            <a:endParaRPr lang="en-US" altLang="zh-CN" dirty="0">
              <a:sym typeface="Wingdings" panose="05000000000000000000" pitchFamily="2" charset="2"/>
            </a:endParaRPr>
          </a:p>
          <a:p>
            <a:r>
              <a:rPr lang="en-US" altLang="zh-CN" dirty="0"/>
              <a:t>Valid</a:t>
            </a:r>
            <a:r>
              <a:rPr lang="zh-CN" altLang="en-US" dirty="0"/>
              <a:t>卷积：不填充，</a:t>
            </a:r>
            <a:r>
              <a:rPr lang="en-US" altLang="zh-CN" dirty="0"/>
              <a:t>p=0</a:t>
            </a:r>
          </a:p>
          <a:p>
            <a:r>
              <a:rPr lang="en-US" altLang="zh-CN" dirty="0">
                <a:sym typeface="Wingdings" panose="05000000000000000000" pitchFamily="2" charset="2"/>
              </a:rPr>
              <a:t>Same</a:t>
            </a:r>
            <a:r>
              <a:rPr lang="zh-CN" altLang="en-US" dirty="0">
                <a:sym typeface="Wingdings" panose="05000000000000000000" pitchFamily="2" charset="2"/>
              </a:rPr>
              <a:t>卷积：填充后，卷积输出大小和原始输入大小一样</a:t>
            </a:r>
            <a:endParaRPr lang="en-US" altLang="zh-CN" dirty="0">
              <a:sym typeface="Wingdings" panose="05000000000000000000" pitchFamily="2" charset="2"/>
            </a:endParaRPr>
          </a:p>
          <a:p>
            <a:pPr lvl="1"/>
            <a:r>
              <a:rPr lang="en-US" altLang="zh-CN" dirty="0">
                <a:sym typeface="Wingdings" panose="05000000000000000000" pitchFamily="2" charset="2"/>
              </a:rPr>
              <a:t>n+2p-f+1=n</a:t>
            </a:r>
          </a:p>
          <a:p>
            <a:pPr lvl="1"/>
            <a:r>
              <a:rPr lang="en-US" altLang="zh-CN" dirty="0">
                <a:sym typeface="Wingdings" panose="05000000000000000000" pitchFamily="2" charset="2"/>
              </a:rPr>
              <a:t>p=(f-1)/2</a:t>
            </a:r>
          </a:p>
          <a:p>
            <a:pPr lvl="1"/>
            <a:r>
              <a:rPr lang="zh-CN" altLang="en-US" dirty="0">
                <a:sym typeface="Wingdings" panose="05000000000000000000" pitchFamily="2" charset="2"/>
              </a:rPr>
              <a:t>因此卷积核大小通常是奇数</a:t>
            </a:r>
            <a:endParaRPr lang="en-US" altLang="zh-CN" dirty="0"/>
          </a:p>
        </p:txBody>
      </p:sp>
    </p:spTree>
    <p:extLst>
      <p:ext uri="{BB962C8B-B14F-4D97-AF65-F5344CB8AC3E}">
        <p14:creationId xmlns:p14="http://schemas.microsoft.com/office/powerpoint/2010/main" val="2590910266"/>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步长</a:t>
            </a:r>
            <a:r>
              <a:rPr lang="en-US" altLang="zh-CN" dirty="0"/>
              <a:t>stride</a:t>
            </a:r>
            <a:endParaRPr lang="zh-CN" altLang="en-US" dirty="0"/>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卷积中的步长（</a:t>
            </a:r>
            <a:r>
              <a:rPr lang="en-US" altLang="zh-CN" dirty="0"/>
              <a:t>stride</a:t>
            </a:r>
            <a:r>
              <a:rPr lang="zh-CN" altLang="en-US" dirty="0"/>
              <a:t>）是另一个构建卷积神经网络的基本操作</a:t>
            </a:r>
            <a:endParaRPr lang="en-US" altLang="zh-CN" dirty="0"/>
          </a:p>
        </p:txBody>
      </p:sp>
      <p:pic>
        <p:nvPicPr>
          <p:cNvPr id="4" name="图片 3">
            <a:extLst>
              <a:ext uri="{FF2B5EF4-FFF2-40B4-BE49-F238E27FC236}">
                <a16:creationId xmlns:a16="http://schemas.microsoft.com/office/drawing/2014/main" id="{08861803-D00F-426D-9371-4257848525E3}"/>
              </a:ext>
            </a:extLst>
          </p:cNvPr>
          <p:cNvPicPr>
            <a:picLocks noChangeAspect="1"/>
          </p:cNvPicPr>
          <p:nvPr/>
        </p:nvPicPr>
        <p:blipFill>
          <a:blip r:embed="rId2"/>
          <a:stretch>
            <a:fillRect/>
          </a:stretch>
        </p:blipFill>
        <p:spPr>
          <a:xfrm>
            <a:off x="1252037" y="1670039"/>
            <a:ext cx="6639921" cy="2235221"/>
          </a:xfrm>
          <a:prstGeom prst="rect">
            <a:avLst/>
          </a:prstGeom>
        </p:spPr>
      </p:pic>
    </p:spTree>
    <p:extLst>
      <p:ext uri="{BB962C8B-B14F-4D97-AF65-F5344CB8AC3E}">
        <p14:creationId xmlns:p14="http://schemas.microsoft.com/office/powerpoint/2010/main" val="1412783255"/>
      </p:ext>
    </p:extLst>
  </p:cSld>
  <p:clrMapOvr>
    <a:masterClrMapping/>
  </p:clrMapOvr>
  <p:transition spd="slow">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步长</a:t>
            </a:r>
            <a:r>
              <a:rPr lang="en-US" altLang="zh-CN" dirty="0"/>
              <a:t>stride</a:t>
            </a:r>
            <a:endParaRPr lang="zh-CN" altLang="en-US" dirty="0"/>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步长</a:t>
            </a:r>
            <a:r>
              <a:rPr lang="en-US" altLang="zh-CN" dirty="0"/>
              <a:t>stride</a:t>
            </a:r>
            <a:r>
              <a:rPr lang="zh-CN" altLang="en-US" dirty="0"/>
              <a:t>为</a:t>
            </a:r>
            <a:r>
              <a:rPr lang="en-US" altLang="zh-CN" dirty="0"/>
              <a:t>2</a:t>
            </a:r>
          </a:p>
        </p:txBody>
      </p:sp>
      <p:pic>
        <p:nvPicPr>
          <p:cNvPr id="4" name="图片 3">
            <a:extLst>
              <a:ext uri="{FF2B5EF4-FFF2-40B4-BE49-F238E27FC236}">
                <a16:creationId xmlns:a16="http://schemas.microsoft.com/office/drawing/2014/main" id="{159CD332-2C52-4B0B-A5D5-BA007FBC2722}"/>
              </a:ext>
            </a:extLst>
          </p:cNvPr>
          <p:cNvPicPr>
            <a:picLocks noChangeAspect="1"/>
          </p:cNvPicPr>
          <p:nvPr/>
        </p:nvPicPr>
        <p:blipFill>
          <a:blip r:embed="rId2"/>
          <a:stretch>
            <a:fillRect/>
          </a:stretch>
        </p:blipFill>
        <p:spPr>
          <a:xfrm>
            <a:off x="1373536" y="1691333"/>
            <a:ext cx="6396923" cy="2192634"/>
          </a:xfrm>
          <a:prstGeom prst="rect">
            <a:avLst/>
          </a:prstGeom>
        </p:spPr>
      </p:pic>
    </p:spTree>
    <p:extLst>
      <p:ext uri="{BB962C8B-B14F-4D97-AF65-F5344CB8AC3E}">
        <p14:creationId xmlns:p14="http://schemas.microsoft.com/office/powerpoint/2010/main" val="4244142344"/>
      </p:ext>
    </p:extLst>
  </p:cSld>
  <p:clrMapOvr>
    <a:masterClrMapping/>
  </p:clrMapOvr>
  <p:transition spd="slow">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步长</a:t>
            </a:r>
            <a:r>
              <a:rPr lang="en-US" altLang="zh-CN" dirty="0"/>
              <a:t>stride</a:t>
            </a:r>
            <a:endParaRPr lang="zh-CN" altLang="en-US" dirty="0"/>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步长</a:t>
            </a:r>
            <a:r>
              <a:rPr lang="en-US" altLang="zh-CN" dirty="0"/>
              <a:t>stride</a:t>
            </a:r>
            <a:r>
              <a:rPr lang="zh-CN" altLang="en-US" dirty="0"/>
              <a:t>为</a:t>
            </a:r>
            <a:r>
              <a:rPr lang="en-US" altLang="zh-CN" dirty="0"/>
              <a:t>2</a:t>
            </a:r>
          </a:p>
        </p:txBody>
      </p:sp>
      <p:pic>
        <p:nvPicPr>
          <p:cNvPr id="4" name="图片 3">
            <a:extLst>
              <a:ext uri="{FF2B5EF4-FFF2-40B4-BE49-F238E27FC236}">
                <a16:creationId xmlns:a16="http://schemas.microsoft.com/office/drawing/2014/main" id="{70A363C4-AC2D-438A-993B-65F5F889BFEA}"/>
              </a:ext>
            </a:extLst>
          </p:cNvPr>
          <p:cNvPicPr>
            <a:picLocks noChangeAspect="1"/>
          </p:cNvPicPr>
          <p:nvPr/>
        </p:nvPicPr>
        <p:blipFill>
          <a:blip r:embed="rId2"/>
          <a:stretch>
            <a:fillRect/>
          </a:stretch>
        </p:blipFill>
        <p:spPr>
          <a:xfrm>
            <a:off x="1371986" y="1707348"/>
            <a:ext cx="6400024" cy="2160604"/>
          </a:xfrm>
          <a:prstGeom prst="rect">
            <a:avLst/>
          </a:prstGeom>
        </p:spPr>
      </p:pic>
    </p:spTree>
    <p:extLst>
      <p:ext uri="{BB962C8B-B14F-4D97-AF65-F5344CB8AC3E}">
        <p14:creationId xmlns:p14="http://schemas.microsoft.com/office/powerpoint/2010/main" val="1849152879"/>
      </p:ext>
    </p:extLst>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步长</a:t>
            </a:r>
            <a:r>
              <a:rPr lang="en-US" altLang="zh-CN" dirty="0"/>
              <a:t>stride</a:t>
            </a:r>
            <a:endParaRPr lang="zh-CN" altLang="en-US" dirty="0"/>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步长</a:t>
            </a:r>
            <a:r>
              <a:rPr lang="en-US" altLang="zh-CN" dirty="0"/>
              <a:t>stride</a:t>
            </a:r>
            <a:r>
              <a:rPr lang="zh-CN" altLang="en-US" dirty="0"/>
              <a:t>为</a:t>
            </a:r>
            <a:r>
              <a:rPr lang="en-US" altLang="zh-CN" dirty="0"/>
              <a:t>2</a:t>
            </a:r>
          </a:p>
        </p:txBody>
      </p:sp>
      <p:pic>
        <p:nvPicPr>
          <p:cNvPr id="4" name="图片 3">
            <a:extLst>
              <a:ext uri="{FF2B5EF4-FFF2-40B4-BE49-F238E27FC236}">
                <a16:creationId xmlns:a16="http://schemas.microsoft.com/office/drawing/2014/main" id="{DDFB1E1D-A73B-4B2B-9220-647321B71AF3}"/>
              </a:ext>
            </a:extLst>
          </p:cNvPr>
          <p:cNvPicPr>
            <a:picLocks noChangeAspect="1"/>
          </p:cNvPicPr>
          <p:nvPr/>
        </p:nvPicPr>
        <p:blipFill>
          <a:blip r:embed="rId2"/>
          <a:stretch>
            <a:fillRect/>
          </a:stretch>
        </p:blipFill>
        <p:spPr>
          <a:xfrm>
            <a:off x="1256079" y="1662481"/>
            <a:ext cx="6631837" cy="2250338"/>
          </a:xfrm>
          <a:prstGeom prst="rect">
            <a:avLst/>
          </a:prstGeom>
        </p:spPr>
      </p:pic>
    </p:spTree>
    <p:extLst>
      <p:ext uri="{BB962C8B-B14F-4D97-AF65-F5344CB8AC3E}">
        <p14:creationId xmlns:p14="http://schemas.microsoft.com/office/powerpoint/2010/main" val="2278078020"/>
      </p:ext>
    </p:extLst>
  </p:cSld>
  <p:clrMapOvr>
    <a:masterClrMapping/>
  </p:clrMapOvr>
  <p:transition spd="slow">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步长</a:t>
            </a:r>
            <a:r>
              <a:rPr lang="en-US" altLang="zh-CN" dirty="0"/>
              <a:t>stride</a:t>
            </a:r>
            <a:endParaRPr lang="zh-CN" altLang="en-US" dirty="0"/>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endParaRPr lang="en-US" altLang="zh-CN" sz="2000" dirty="0"/>
          </a:p>
        </p:txBody>
      </p:sp>
      <p:pic>
        <p:nvPicPr>
          <p:cNvPr id="5" name="图片 4">
            <a:extLst>
              <a:ext uri="{FF2B5EF4-FFF2-40B4-BE49-F238E27FC236}">
                <a16:creationId xmlns:a16="http://schemas.microsoft.com/office/drawing/2014/main" id="{E92770DE-B3D3-4FD7-9234-6D76CFEBE425}"/>
              </a:ext>
            </a:extLst>
          </p:cNvPr>
          <p:cNvPicPr>
            <a:picLocks noChangeAspect="1"/>
          </p:cNvPicPr>
          <p:nvPr/>
        </p:nvPicPr>
        <p:blipFill>
          <a:blip r:embed="rId2"/>
          <a:stretch>
            <a:fillRect/>
          </a:stretch>
        </p:blipFill>
        <p:spPr>
          <a:xfrm>
            <a:off x="1140190" y="819150"/>
            <a:ext cx="6863620" cy="3937000"/>
          </a:xfrm>
          <a:prstGeom prst="rect">
            <a:avLst/>
          </a:prstGeom>
        </p:spPr>
      </p:pic>
    </p:spTree>
    <p:extLst>
      <p:ext uri="{BB962C8B-B14F-4D97-AF65-F5344CB8AC3E}">
        <p14:creationId xmlns:p14="http://schemas.microsoft.com/office/powerpoint/2010/main" val="2343390540"/>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步长</a:t>
            </a:r>
            <a:r>
              <a:rPr lang="en-US" altLang="zh-CN" dirty="0"/>
              <a:t>stride</a:t>
            </a:r>
            <a:endParaRPr lang="zh-CN" altLang="en-US" dirty="0"/>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en-US" altLang="zh-CN" dirty="0"/>
              <a:t>n*n</a:t>
            </a:r>
            <a:r>
              <a:rPr lang="zh-CN" altLang="en-US" dirty="0"/>
              <a:t>的图像，用</a:t>
            </a:r>
            <a:r>
              <a:rPr lang="en-US" altLang="zh-CN" dirty="0"/>
              <a:t>f</a:t>
            </a:r>
            <a:r>
              <a:rPr lang="zh-CN" altLang="en-US" dirty="0"/>
              <a:t>*</a:t>
            </a:r>
            <a:r>
              <a:rPr lang="en-US" altLang="zh-CN" dirty="0"/>
              <a:t>f</a:t>
            </a:r>
            <a:r>
              <a:rPr lang="zh-CN" altLang="en-US" dirty="0"/>
              <a:t>的滤波器进行卷积，</a:t>
            </a:r>
            <a:r>
              <a:rPr lang="en-US" altLang="zh-CN" dirty="0"/>
              <a:t>padding=p</a:t>
            </a:r>
            <a:r>
              <a:rPr lang="zh-CN" altLang="en-US" dirty="0"/>
              <a:t>，步长设为</a:t>
            </a:r>
            <a:r>
              <a:rPr lang="en-US" altLang="zh-CN" dirty="0"/>
              <a:t>s</a:t>
            </a:r>
            <a:r>
              <a:rPr lang="zh-CN" altLang="en-US" dirty="0"/>
              <a:t>， </a:t>
            </a:r>
            <a:endParaRPr lang="en-US" altLang="zh-CN" dirty="0"/>
          </a:p>
          <a:p>
            <a:r>
              <a:rPr lang="zh-CN" altLang="en-US" sz="2000" dirty="0"/>
              <a:t>输出大小</a:t>
            </a:r>
            <a:endParaRPr lang="en-US" altLang="zh-CN" sz="2000" dirty="0"/>
          </a:p>
          <a:p>
            <a:endParaRPr lang="en-US" altLang="zh-CN" dirty="0"/>
          </a:p>
          <a:p>
            <a:r>
              <a:rPr lang="zh-CN" altLang="en-US" dirty="0"/>
              <a:t>如果商不是一个整数，向下取整</a:t>
            </a:r>
            <a:endParaRPr lang="en-US" altLang="zh-CN" dirty="0"/>
          </a:p>
          <a:p>
            <a:r>
              <a:rPr lang="zh-CN" altLang="en-US" dirty="0"/>
              <a:t>原则：滤波必须完全处于图像中或者填充之后的图像区域内才输出相应结果</a:t>
            </a:r>
            <a:endParaRPr lang="en-US" altLang="zh-CN" sz="2000" dirty="0"/>
          </a:p>
        </p:txBody>
      </p:sp>
      <p:pic>
        <p:nvPicPr>
          <p:cNvPr id="4" name="图片 3">
            <a:extLst>
              <a:ext uri="{FF2B5EF4-FFF2-40B4-BE49-F238E27FC236}">
                <a16:creationId xmlns:a16="http://schemas.microsoft.com/office/drawing/2014/main" id="{2E43476D-B91D-4564-8727-9FA06B28225B}"/>
              </a:ext>
            </a:extLst>
          </p:cNvPr>
          <p:cNvPicPr>
            <a:picLocks noChangeAspect="1"/>
          </p:cNvPicPr>
          <p:nvPr/>
        </p:nvPicPr>
        <p:blipFill>
          <a:blip r:embed="rId2"/>
          <a:stretch>
            <a:fillRect/>
          </a:stretch>
        </p:blipFill>
        <p:spPr>
          <a:xfrm>
            <a:off x="3181348" y="1277789"/>
            <a:ext cx="2781300" cy="390525"/>
          </a:xfrm>
          <a:prstGeom prst="rect">
            <a:avLst/>
          </a:prstGeom>
        </p:spPr>
      </p:pic>
      <p:pic>
        <p:nvPicPr>
          <p:cNvPr id="5" name="图片 4">
            <a:extLst>
              <a:ext uri="{FF2B5EF4-FFF2-40B4-BE49-F238E27FC236}">
                <a16:creationId xmlns:a16="http://schemas.microsoft.com/office/drawing/2014/main" id="{F2206451-8C25-492C-B756-FA79C73171D7}"/>
              </a:ext>
            </a:extLst>
          </p:cNvPr>
          <p:cNvPicPr>
            <a:picLocks noChangeAspect="1"/>
          </p:cNvPicPr>
          <p:nvPr/>
        </p:nvPicPr>
        <p:blipFill>
          <a:blip r:embed="rId3"/>
          <a:stretch>
            <a:fillRect/>
          </a:stretch>
        </p:blipFill>
        <p:spPr>
          <a:xfrm>
            <a:off x="2026776" y="2750611"/>
            <a:ext cx="5090448" cy="2005539"/>
          </a:xfrm>
          <a:prstGeom prst="rect">
            <a:avLst/>
          </a:prstGeom>
        </p:spPr>
      </p:pic>
    </p:spTree>
    <p:extLst>
      <p:ext uri="{BB962C8B-B14F-4D97-AF65-F5344CB8AC3E}">
        <p14:creationId xmlns:p14="http://schemas.microsoft.com/office/powerpoint/2010/main" val="4104641300"/>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BC8DB-FDFC-4EFA-845C-6183584B22A6}"/>
              </a:ext>
            </a:extLst>
          </p:cNvPr>
          <p:cNvSpPr>
            <a:spLocks noGrp="1"/>
          </p:cNvSpPr>
          <p:nvPr>
            <p:ph type="title"/>
          </p:nvPr>
        </p:nvSpPr>
        <p:spPr>
          <a:xfrm>
            <a:off x="457200" y="182124"/>
            <a:ext cx="8229600" cy="498872"/>
          </a:xfrm>
        </p:spPr>
        <p:txBody>
          <a:bodyPr/>
          <a:lstStyle/>
          <a:p>
            <a:r>
              <a:rPr lang="zh-CN" altLang="en-US" dirty="0"/>
              <a:t>数字图像</a:t>
            </a:r>
          </a:p>
        </p:txBody>
      </p:sp>
      <p:sp>
        <p:nvSpPr>
          <p:cNvPr id="3" name="内容占位符 2">
            <a:extLst>
              <a:ext uri="{FF2B5EF4-FFF2-40B4-BE49-F238E27FC236}">
                <a16:creationId xmlns:a16="http://schemas.microsoft.com/office/drawing/2014/main" id="{77564D87-2673-40F0-8E75-C8392F848C52}"/>
              </a:ext>
            </a:extLst>
          </p:cNvPr>
          <p:cNvSpPr>
            <a:spLocks noGrp="1"/>
          </p:cNvSpPr>
          <p:nvPr>
            <p:ph idx="1"/>
          </p:nvPr>
        </p:nvSpPr>
        <p:spPr>
          <a:xfrm>
            <a:off x="268356" y="775418"/>
            <a:ext cx="8607287" cy="3937000"/>
          </a:xfrm>
        </p:spPr>
        <p:txBody>
          <a:bodyPr>
            <a:normAutofit/>
          </a:bodyPr>
          <a:lstStyle/>
          <a:p>
            <a:r>
              <a:rPr lang="zh-CN" altLang="en-US" dirty="0"/>
              <a:t>图像分辨率（</a:t>
            </a:r>
            <a:r>
              <a:rPr lang="en-US" altLang="zh-CN" dirty="0"/>
              <a:t>Resolution</a:t>
            </a:r>
            <a:r>
              <a:rPr lang="zh-CN" altLang="en-US" dirty="0"/>
              <a:t>）：水平方向的像素数 * 画面垂直方向的像素数。例如</a:t>
            </a:r>
            <a:r>
              <a:rPr lang="en-US" altLang="zh-CN" dirty="0"/>
              <a:t>500x200</a:t>
            </a:r>
            <a:r>
              <a:rPr lang="zh-CN" altLang="en-US" dirty="0"/>
              <a:t>，水平方向有</a:t>
            </a:r>
            <a:r>
              <a:rPr lang="en-US" altLang="zh-CN" dirty="0"/>
              <a:t>500</a:t>
            </a:r>
            <a:r>
              <a:rPr lang="zh-CN" altLang="en-US" dirty="0"/>
              <a:t>个像素点，垂直方向有</a:t>
            </a:r>
            <a:r>
              <a:rPr lang="en-US" altLang="zh-CN" dirty="0"/>
              <a:t>200</a:t>
            </a:r>
            <a:r>
              <a:rPr lang="zh-CN" altLang="en-US" dirty="0"/>
              <a:t>个像素点；数码像素点是虚拟化的，没有实际的物理尺寸大小</a:t>
            </a:r>
            <a:endParaRPr lang="en-US" altLang="zh-CN" dirty="0"/>
          </a:p>
          <a:p>
            <a:r>
              <a:rPr lang="en-US" altLang="zh-CN" dirty="0"/>
              <a:t>Python</a:t>
            </a:r>
            <a:r>
              <a:rPr lang="zh-CN" altLang="en-US" dirty="0"/>
              <a:t>读取图像后，得到矩阵的大小：</a:t>
            </a:r>
            <a:r>
              <a:rPr lang="en-US" altLang="zh-CN" dirty="0"/>
              <a:t>H*W*3</a:t>
            </a:r>
          </a:p>
          <a:p>
            <a:endParaRPr lang="en-US" altLang="zh-CN" dirty="0"/>
          </a:p>
          <a:p>
            <a:r>
              <a:rPr lang="zh-CN" altLang="en-US" dirty="0"/>
              <a:t>数码打印</a:t>
            </a:r>
            <a:r>
              <a:rPr lang="en-US" altLang="zh-CN" dirty="0"/>
              <a:t>/</a:t>
            </a:r>
            <a:r>
              <a:rPr lang="zh-CN" altLang="en-US" dirty="0"/>
              <a:t>屏幕</a:t>
            </a:r>
            <a:r>
              <a:rPr lang="en-US" altLang="zh-CN" dirty="0"/>
              <a:t>/</a:t>
            </a:r>
            <a:r>
              <a:rPr lang="zh-CN" altLang="en-US" dirty="0"/>
              <a:t>打印机分辨率：像素每英寸，单位为</a:t>
            </a:r>
            <a:r>
              <a:rPr lang="en-US" altLang="zh-CN" dirty="0"/>
              <a:t>PPI(Pixels Per Inch)</a:t>
            </a:r>
          </a:p>
          <a:p>
            <a:pPr marL="0" indent="0">
              <a:buNone/>
            </a:pPr>
            <a:r>
              <a:rPr lang="zh-CN" altLang="en-US" dirty="0"/>
              <a:t>    每英寸多少个屏幕像素点；屏幕像素具有尺寸大小（如</a:t>
            </a:r>
            <a:r>
              <a:rPr lang="en-US" altLang="zh-CN" dirty="0"/>
              <a:t>LED</a:t>
            </a:r>
            <a:r>
              <a:rPr lang="zh-CN" altLang="en-US" dirty="0"/>
              <a:t>屏幕）</a:t>
            </a:r>
            <a:endParaRPr lang="en-US" altLang="zh-CN" dirty="0"/>
          </a:p>
          <a:p>
            <a:r>
              <a:rPr lang="zh-CN" altLang="en-US" dirty="0"/>
              <a:t>如果用像素数表示屏幕，如</a:t>
            </a:r>
            <a:r>
              <a:rPr lang="en-US" altLang="zh-CN" dirty="0"/>
              <a:t>1024×768</a:t>
            </a:r>
            <a:r>
              <a:rPr lang="zh-CN" altLang="en-US" dirty="0"/>
              <a:t>，表示设备屏幕的水平方向上有</a:t>
            </a:r>
            <a:r>
              <a:rPr lang="en-US" altLang="zh-CN" dirty="0"/>
              <a:t>1024</a:t>
            </a:r>
            <a:r>
              <a:rPr lang="zh-CN" altLang="en-US" dirty="0"/>
              <a:t>个屏幕像素点，垂直方向上有</a:t>
            </a:r>
            <a:r>
              <a:rPr lang="en-US" altLang="zh-CN" dirty="0"/>
              <a:t>768</a:t>
            </a:r>
            <a:r>
              <a:rPr lang="zh-CN" altLang="en-US" dirty="0"/>
              <a:t>个屏幕像素点</a:t>
            </a:r>
            <a:endParaRPr lang="en-US" altLang="zh-CN" dirty="0"/>
          </a:p>
        </p:txBody>
      </p:sp>
    </p:spTree>
    <p:extLst>
      <p:ext uri="{BB962C8B-B14F-4D97-AF65-F5344CB8AC3E}">
        <p14:creationId xmlns:p14="http://schemas.microsoft.com/office/powerpoint/2010/main" val="2528661155"/>
      </p:ext>
    </p:extLst>
  </p:cSld>
  <p:clrMapOvr>
    <a:masterClrMapping/>
  </p:clrMapOvr>
  <p:transition spd="slow">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卷积示例</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endParaRPr lang="en-US" altLang="zh-CN" dirty="0"/>
          </a:p>
        </p:txBody>
      </p:sp>
      <p:pic>
        <p:nvPicPr>
          <p:cNvPr id="5" name="Google Shape;351;p63">
            <a:extLst>
              <a:ext uri="{FF2B5EF4-FFF2-40B4-BE49-F238E27FC236}">
                <a16:creationId xmlns:a16="http://schemas.microsoft.com/office/drawing/2014/main" id="{25357969-9366-48E4-A41B-590533A9DD77}"/>
              </a:ext>
            </a:extLst>
          </p:cNvPr>
          <p:cNvPicPr preferRelativeResize="0"/>
          <p:nvPr/>
        </p:nvPicPr>
        <p:blipFill>
          <a:blip r:embed="rId2">
            <a:alphaModFix/>
          </a:blip>
          <a:stretch>
            <a:fillRect/>
          </a:stretch>
        </p:blipFill>
        <p:spPr>
          <a:xfrm>
            <a:off x="762000" y="1433398"/>
            <a:ext cx="7620000" cy="2828925"/>
          </a:xfrm>
          <a:prstGeom prst="rect">
            <a:avLst/>
          </a:prstGeom>
          <a:noFill/>
          <a:ln w="9525" cap="flat" cmpd="sng">
            <a:solidFill>
              <a:srgbClr val="4A86E8"/>
            </a:solidFill>
            <a:prstDash val="solid"/>
            <a:round/>
            <a:headEnd type="none" w="sm" len="sm"/>
            <a:tailEnd type="none" w="sm" len="sm"/>
          </a:ln>
        </p:spPr>
      </p:pic>
      <p:pic>
        <p:nvPicPr>
          <p:cNvPr id="6" name="Google Shape;358;p64">
            <a:extLst>
              <a:ext uri="{FF2B5EF4-FFF2-40B4-BE49-F238E27FC236}">
                <a16:creationId xmlns:a16="http://schemas.microsoft.com/office/drawing/2014/main" id="{227415D4-4748-4E20-A734-43894A20728F}"/>
              </a:ext>
            </a:extLst>
          </p:cNvPr>
          <p:cNvPicPr preferRelativeResize="0"/>
          <p:nvPr/>
        </p:nvPicPr>
        <p:blipFill>
          <a:blip r:embed="rId3">
            <a:alphaModFix/>
          </a:blip>
          <a:stretch>
            <a:fillRect/>
          </a:stretch>
        </p:blipFill>
        <p:spPr>
          <a:xfrm>
            <a:off x="762000" y="1314335"/>
            <a:ext cx="7620000" cy="3067050"/>
          </a:xfrm>
          <a:prstGeom prst="rect">
            <a:avLst/>
          </a:prstGeom>
          <a:noFill/>
          <a:ln w="9525" cap="flat" cmpd="sng">
            <a:solidFill>
              <a:srgbClr val="4A86E8"/>
            </a:solidFill>
            <a:prstDash val="solid"/>
            <a:round/>
            <a:headEnd type="none" w="sm" len="sm"/>
            <a:tailEnd type="none" w="sm" len="sm"/>
          </a:ln>
        </p:spPr>
      </p:pic>
    </p:spTree>
    <p:extLst>
      <p:ext uri="{BB962C8B-B14F-4D97-AF65-F5344CB8AC3E}">
        <p14:creationId xmlns:p14="http://schemas.microsoft.com/office/powerpoint/2010/main" val="237778200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互相关与卷积</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数学或信号处理教科书：卷积在做元素乘积求和之前还有一个步骤，即先将滤波器沿水平和垂直轴翻转</a:t>
            </a:r>
            <a:endParaRPr lang="en-US" altLang="zh-CN" sz="2000" dirty="0"/>
          </a:p>
          <a:p>
            <a:r>
              <a:rPr lang="zh-CN" altLang="en-US" dirty="0"/>
              <a:t>用翻转后的滤波器进行滑动并在每个位置对元素乘机求和</a:t>
            </a:r>
            <a:endParaRPr lang="en-US" altLang="zh-CN" dirty="0"/>
          </a:p>
          <a:p>
            <a:endParaRPr lang="en-US" altLang="zh-CN" dirty="0"/>
          </a:p>
          <a:p>
            <a:endParaRPr lang="en-US" altLang="zh-CN" dirty="0"/>
          </a:p>
          <a:p>
            <a:r>
              <a:rPr lang="zh-CN" altLang="en-US" sz="2000" dirty="0"/>
              <a:t>卷积定义包含翻转操作，则卷积满足结合律 </a:t>
            </a:r>
            <a:r>
              <a:rPr lang="en-US" altLang="zh-CN" dirty="0">
                <a:sym typeface="Wingdings" panose="05000000000000000000" pitchFamily="2" charset="2"/>
              </a:rPr>
              <a:t>(A*B)*C=A*(B*C)</a:t>
            </a:r>
          </a:p>
          <a:p>
            <a:r>
              <a:rPr lang="zh-CN" altLang="en-US" dirty="0">
                <a:sym typeface="Wingdings" panose="05000000000000000000" pitchFamily="2" charset="2"/>
              </a:rPr>
              <a:t>深度学习中这个性质不重要，因此省略掉这个双镜像操作</a:t>
            </a:r>
            <a:endParaRPr lang="en-US" altLang="zh-CN" dirty="0">
              <a:sym typeface="Wingdings" panose="05000000000000000000" pitchFamily="2" charset="2"/>
            </a:endParaRPr>
          </a:p>
          <a:p>
            <a:r>
              <a:rPr lang="zh-CN" altLang="en-US" dirty="0"/>
              <a:t>从技术上说，省略后的卷积可能叫做互相关更好</a:t>
            </a:r>
            <a:endParaRPr lang="en-US" altLang="zh-CN" sz="2000" dirty="0"/>
          </a:p>
        </p:txBody>
      </p:sp>
    </p:spTree>
    <p:extLst>
      <p:ext uri="{BB962C8B-B14F-4D97-AF65-F5344CB8AC3E}">
        <p14:creationId xmlns:p14="http://schemas.microsoft.com/office/powerpoint/2010/main" val="2538915615"/>
      </p:ext>
    </p:extLst>
  </p:cSld>
  <p:clrMapOvr>
    <a:masterClrMapping/>
  </p:clrMapOvr>
  <p:transition spd="slow">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en-US" altLang="zh-CN" dirty="0" err="1"/>
              <a:t>Pytorch</a:t>
            </a:r>
            <a:r>
              <a:rPr lang="zh-CN" altLang="en-US" dirty="0"/>
              <a:t>实现卷积</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en-US" altLang="zh-CN" dirty="0"/>
              <a:t>torch.nn.functional.conv2d(input, weight, bias=None, stride=1, padding=0, dilation=1, groups=1)</a:t>
            </a:r>
          </a:p>
          <a:p>
            <a:pPr lvl="1"/>
            <a:r>
              <a:rPr lang="en-US" altLang="zh-CN" dirty="0"/>
              <a:t>input: </a:t>
            </a:r>
            <a:r>
              <a:rPr lang="zh-CN" altLang="en-US" dirty="0"/>
              <a:t>输入张量 </a:t>
            </a:r>
            <a:r>
              <a:rPr lang="en-US" altLang="zh-CN" dirty="0"/>
              <a:t>(</a:t>
            </a:r>
            <a:r>
              <a:rPr lang="en-US" altLang="zh-CN"/>
              <a:t>batchsize </a:t>
            </a:r>
            <a:r>
              <a:rPr lang="en-US" altLang="zh-CN" dirty="0"/>
              <a:t>x </a:t>
            </a:r>
            <a:r>
              <a:rPr lang="en-US" altLang="zh-CN" dirty="0" err="1"/>
              <a:t>in_channels</a:t>
            </a:r>
            <a:r>
              <a:rPr lang="en-US" altLang="zh-CN" dirty="0"/>
              <a:t> x </a:t>
            </a:r>
            <a:r>
              <a:rPr lang="en-US" altLang="zh-CN" dirty="0" err="1"/>
              <a:t>iH</a:t>
            </a:r>
            <a:r>
              <a:rPr lang="en-US" altLang="zh-CN" dirty="0"/>
              <a:t> x </a:t>
            </a:r>
            <a:r>
              <a:rPr lang="en-US" altLang="zh-CN" dirty="0" err="1"/>
              <a:t>iW</a:t>
            </a:r>
            <a:r>
              <a:rPr lang="en-US" altLang="zh-CN" dirty="0"/>
              <a:t>)  </a:t>
            </a:r>
            <a:r>
              <a:rPr lang="zh-CN" altLang="en-US" dirty="0"/>
              <a:t>，</a:t>
            </a:r>
            <a:r>
              <a:rPr lang="en-US" altLang="zh-CN" dirty="0" err="1"/>
              <a:t>iH</a:t>
            </a:r>
            <a:r>
              <a:rPr lang="zh-CN" altLang="en-US" dirty="0"/>
              <a:t>和</a:t>
            </a:r>
            <a:r>
              <a:rPr lang="en-US" altLang="zh-CN" dirty="0" err="1"/>
              <a:t>iW</a:t>
            </a:r>
            <a:r>
              <a:rPr lang="zh-CN" altLang="en-US" dirty="0"/>
              <a:t>为输入</a:t>
            </a:r>
            <a:r>
              <a:rPr lang="en-US" altLang="zh-CN" dirty="0"/>
              <a:t>tensor</a:t>
            </a:r>
            <a:r>
              <a:rPr lang="zh-CN" altLang="en-US" dirty="0"/>
              <a:t>的高、宽</a:t>
            </a:r>
            <a:endParaRPr lang="en-US" altLang="zh-CN" dirty="0"/>
          </a:p>
          <a:p>
            <a:pPr lvl="1"/>
            <a:r>
              <a:rPr lang="en-US" altLang="zh-CN" dirty="0"/>
              <a:t>weight: </a:t>
            </a:r>
            <a:r>
              <a:rPr lang="zh-CN" altLang="en-US" dirty="0"/>
              <a:t>过滤器（卷积核）张量 </a:t>
            </a:r>
            <a:r>
              <a:rPr lang="en-US" altLang="zh-CN" dirty="0"/>
              <a:t>(</a:t>
            </a:r>
            <a:r>
              <a:rPr lang="en-US" altLang="zh-CN" dirty="0" err="1"/>
              <a:t>out_channels</a:t>
            </a:r>
            <a:r>
              <a:rPr lang="en-US" altLang="zh-CN" dirty="0"/>
              <a:t>, </a:t>
            </a:r>
            <a:r>
              <a:rPr lang="en-US" altLang="zh-CN" dirty="0" err="1"/>
              <a:t>in_channels</a:t>
            </a:r>
            <a:r>
              <a:rPr lang="en-US" altLang="zh-CN" dirty="0"/>
              <a:t>/groups, </a:t>
            </a:r>
            <a:r>
              <a:rPr lang="en-US" altLang="zh-CN" dirty="0" err="1"/>
              <a:t>kH</a:t>
            </a:r>
            <a:r>
              <a:rPr lang="en-US" altLang="zh-CN" dirty="0"/>
              <a:t>, kW) </a:t>
            </a:r>
            <a:r>
              <a:rPr lang="zh-CN" altLang="en-US" dirty="0"/>
              <a:t>，</a:t>
            </a:r>
            <a:r>
              <a:rPr lang="en-US" altLang="zh-CN" dirty="0" err="1"/>
              <a:t>iH</a:t>
            </a:r>
            <a:r>
              <a:rPr lang="zh-CN" altLang="en-US" dirty="0"/>
              <a:t>和</a:t>
            </a:r>
            <a:r>
              <a:rPr lang="en-US" altLang="zh-CN" dirty="0" err="1"/>
              <a:t>iW</a:t>
            </a:r>
            <a:r>
              <a:rPr lang="zh-CN" altLang="en-US" dirty="0"/>
              <a:t>为卷积核的高、宽</a:t>
            </a:r>
            <a:endParaRPr lang="en-US" altLang="zh-CN" dirty="0"/>
          </a:p>
          <a:p>
            <a:pPr lvl="1"/>
            <a:r>
              <a:rPr lang="en-US" altLang="zh-CN" dirty="0"/>
              <a:t>bias</a:t>
            </a:r>
            <a:r>
              <a:rPr lang="zh-CN" altLang="en-US" dirty="0"/>
              <a:t>：可选偏置张量 </a:t>
            </a:r>
            <a:r>
              <a:rPr lang="en-US" altLang="zh-CN" dirty="0"/>
              <a:t>(</a:t>
            </a:r>
            <a:r>
              <a:rPr lang="en-US" altLang="zh-CN" dirty="0" err="1"/>
              <a:t>out_channels</a:t>
            </a:r>
            <a:r>
              <a:rPr lang="en-US" altLang="zh-CN" dirty="0"/>
              <a:t>)  </a:t>
            </a:r>
          </a:p>
          <a:p>
            <a:pPr lvl="1"/>
            <a:r>
              <a:rPr lang="en-US" altLang="zh-CN" dirty="0"/>
              <a:t>stride</a:t>
            </a:r>
            <a:r>
              <a:rPr lang="zh-CN" altLang="en-US" dirty="0"/>
              <a:t>：卷积核的步长，可以是单个数字或一个元组 </a:t>
            </a:r>
            <a:r>
              <a:rPr lang="en-US" altLang="zh-CN" dirty="0"/>
              <a:t>(</a:t>
            </a:r>
            <a:r>
              <a:rPr lang="en-US" altLang="zh-CN" dirty="0" err="1"/>
              <a:t>sh</a:t>
            </a:r>
            <a:r>
              <a:rPr lang="en-US" altLang="zh-CN" dirty="0"/>
              <a:t> x </a:t>
            </a:r>
            <a:r>
              <a:rPr lang="en-US" altLang="zh-CN" dirty="0" err="1"/>
              <a:t>sw</a:t>
            </a:r>
            <a:r>
              <a:rPr lang="en-US" altLang="zh-CN" dirty="0"/>
              <a:t>)</a:t>
            </a:r>
            <a:r>
              <a:rPr lang="zh-CN" altLang="en-US" dirty="0"/>
              <a:t> </a:t>
            </a:r>
            <a:endParaRPr lang="en-US" altLang="zh-CN" dirty="0"/>
          </a:p>
          <a:p>
            <a:pPr lvl="1"/>
            <a:r>
              <a:rPr lang="en-US" altLang="zh-CN" dirty="0"/>
              <a:t>padding</a:t>
            </a:r>
            <a:r>
              <a:rPr lang="zh-CN" altLang="en-US" dirty="0"/>
              <a:t>：输入上隐含零填充。可以是单个数字或元组</a:t>
            </a:r>
            <a:endParaRPr lang="en-US" altLang="zh-CN" dirty="0"/>
          </a:p>
          <a:p>
            <a:pPr lvl="1"/>
            <a:r>
              <a:rPr lang="en-US" altLang="zh-CN" dirty="0"/>
              <a:t>groups</a:t>
            </a:r>
            <a:r>
              <a:rPr lang="zh-CN" altLang="en-US" dirty="0"/>
              <a:t>：将输入分成组，</a:t>
            </a:r>
            <a:r>
              <a:rPr lang="en-US" altLang="zh-CN" dirty="0" err="1"/>
              <a:t>in_channels</a:t>
            </a:r>
            <a:r>
              <a:rPr lang="zh-CN" altLang="en-US" dirty="0"/>
              <a:t>应该被组数除尽</a:t>
            </a:r>
            <a:endParaRPr lang="en-US" altLang="zh-CN" dirty="0"/>
          </a:p>
        </p:txBody>
      </p:sp>
    </p:spTree>
    <p:extLst>
      <p:ext uri="{BB962C8B-B14F-4D97-AF65-F5344CB8AC3E}">
        <p14:creationId xmlns:p14="http://schemas.microsoft.com/office/powerpoint/2010/main" val="2069707540"/>
      </p:ext>
    </p:extLst>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en-US" altLang="zh-CN" dirty="0" err="1"/>
              <a:t>Pytorch</a:t>
            </a:r>
            <a:r>
              <a:rPr lang="zh-CN" altLang="en-US" dirty="0"/>
              <a:t>实现卷积</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en-US" altLang="zh-CN" dirty="0"/>
              <a:t>torch.nn.functional.conv2d(input, weight, bias=None, stride=1, padding=0, dilation=1, groups=1)</a:t>
            </a:r>
          </a:p>
        </p:txBody>
      </p:sp>
      <p:pic>
        <p:nvPicPr>
          <p:cNvPr id="4" name="图片 3">
            <a:extLst>
              <a:ext uri="{FF2B5EF4-FFF2-40B4-BE49-F238E27FC236}">
                <a16:creationId xmlns:a16="http://schemas.microsoft.com/office/drawing/2014/main" id="{EE5DE360-091B-4342-A023-A332F8721A1F}"/>
              </a:ext>
            </a:extLst>
          </p:cNvPr>
          <p:cNvPicPr>
            <a:picLocks noChangeAspect="1"/>
          </p:cNvPicPr>
          <p:nvPr/>
        </p:nvPicPr>
        <p:blipFill>
          <a:blip r:embed="rId2"/>
          <a:stretch>
            <a:fillRect/>
          </a:stretch>
        </p:blipFill>
        <p:spPr>
          <a:xfrm>
            <a:off x="73778" y="1481062"/>
            <a:ext cx="4812568" cy="3365432"/>
          </a:xfrm>
          <a:prstGeom prst="rect">
            <a:avLst/>
          </a:prstGeom>
        </p:spPr>
      </p:pic>
      <p:pic>
        <p:nvPicPr>
          <p:cNvPr id="5" name="图片 4">
            <a:extLst>
              <a:ext uri="{FF2B5EF4-FFF2-40B4-BE49-F238E27FC236}">
                <a16:creationId xmlns:a16="http://schemas.microsoft.com/office/drawing/2014/main" id="{E5B50CF0-95B3-4965-AC99-200A9402B8FE}"/>
              </a:ext>
            </a:extLst>
          </p:cNvPr>
          <p:cNvPicPr>
            <a:picLocks noChangeAspect="1"/>
          </p:cNvPicPr>
          <p:nvPr/>
        </p:nvPicPr>
        <p:blipFill>
          <a:blip r:embed="rId3"/>
          <a:stretch>
            <a:fillRect/>
          </a:stretch>
        </p:blipFill>
        <p:spPr>
          <a:xfrm>
            <a:off x="4948018" y="2133160"/>
            <a:ext cx="4154005" cy="1894505"/>
          </a:xfrm>
          <a:prstGeom prst="rect">
            <a:avLst/>
          </a:prstGeom>
        </p:spPr>
      </p:pic>
    </p:spTree>
    <p:extLst>
      <p:ext uri="{BB962C8B-B14F-4D97-AF65-F5344CB8AC3E}">
        <p14:creationId xmlns:p14="http://schemas.microsoft.com/office/powerpoint/2010/main" val="2447999828"/>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en-US" altLang="zh-CN" dirty="0" err="1"/>
              <a:t>Pytorch</a:t>
            </a:r>
            <a:r>
              <a:rPr lang="zh-CN" altLang="en-US" dirty="0"/>
              <a:t>实现卷积</a:t>
            </a:r>
          </a:p>
        </p:txBody>
      </p:sp>
      <p:pic>
        <p:nvPicPr>
          <p:cNvPr id="15" name="图片 14">
            <a:extLst>
              <a:ext uri="{FF2B5EF4-FFF2-40B4-BE49-F238E27FC236}">
                <a16:creationId xmlns:a16="http://schemas.microsoft.com/office/drawing/2014/main" id="{39B53DE8-8656-4D1B-B388-CFC568A5F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1620" y="1326449"/>
            <a:ext cx="2922402" cy="2922402"/>
          </a:xfrm>
          <a:prstGeom prst="rect">
            <a:avLst/>
          </a:prstGeom>
        </p:spPr>
      </p:pic>
      <p:sp>
        <p:nvSpPr>
          <p:cNvPr id="21" name="内容占位符 20">
            <a:extLst>
              <a:ext uri="{FF2B5EF4-FFF2-40B4-BE49-F238E27FC236}">
                <a16:creationId xmlns:a16="http://schemas.microsoft.com/office/drawing/2014/main" id="{4EEECCE4-3370-4A71-BF2A-1F4D6CAC4DE5}"/>
              </a:ext>
            </a:extLst>
          </p:cNvPr>
          <p:cNvSpPr>
            <a:spLocks noGrp="1"/>
          </p:cNvSpPr>
          <p:nvPr>
            <p:ph idx="1"/>
          </p:nvPr>
        </p:nvSpPr>
        <p:spPr>
          <a:xfrm>
            <a:off x="457200" y="819150"/>
            <a:ext cx="7148623" cy="3937000"/>
          </a:xfrm>
        </p:spPr>
        <p:txBody>
          <a:bodyPr/>
          <a:lstStyle/>
          <a:p>
            <a:endParaRPr lang="zh-CN" altLang="en-US" dirty="0"/>
          </a:p>
        </p:txBody>
      </p:sp>
      <p:pic>
        <p:nvPicPr>
          <p:cNvPr id="3" name="图片 2">
            <a:extLst>
              <a:ext uri="{FF2B5EF4-FFF2-40B4-BE49-F238E27FC236}">
                <a16:creationId xmlns:a16="http://schemas.microsoft.com/office/drawing/2014/main" id="{6F577A80-C6A5-4AD8-85B5-FFBF09830729}"/>
              </a:ext>
            </a:extLst>
          </p:cNvPr>
          <p:cNvPicPr>
            <a:picLocks noChangeAspect="1"/>
          </p:cNvPicPr>
          <p:nvPr/>
        </p:nvPicPr>
        <p:blipFill>
          <a:blip r:embed="rId3"/>
          <a:stretch>
            <a:fillRect/>
          </a:stretch>
        </p:blipFill>
        <p:spPr>
          <a:xfrm>
            <a:off x="457200" y="1482725"/>
            <a:ext cx="5200650" cy="2609850"/>
          </a:xfrm>
          <a:prstGeom prst="rect">
            <a:avLst/>
          </a:prstGeom>
        </p:spPr>
      </p:pic>
    </p:spTree>
    <p:extLst>
      <p:ext uri="{BB962C8B-B14F-4D97-AF65-F5344CB8AC3E}">
        <p14:creationId xmlns:p14="http://schemas.microsoft.com/office/powerpoint/2010/main" val="3451278372"/>
      </p:ext>
    </p:extLst>
  </p:cSld>
  <p:clrMapOvr>
    <a:masterClrMapping/>
  </p:clrMapOvr>
  <p:transition spd="slow">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en-US" altLang="zh-CN" dirty="0" err="1"/>
              <a:t>Pytorch</a:t>
            </a:r>
            <a:r>
              <a:rPr lang="zh-CN" altLang="en-US" dirty="0"/>
              <a:t>实现卷积</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endParaRPr lang="en-US" altLang="zh-CN" dirty="0"/>
          </a:p>
        </p:txBody>
      </p:sp>
      <p:pic>
        <p:nvPicPr>
          <p:cNvPr id="6" name="内容占位符 12">
            <a:extLst>
              <a:ext uri="{FF2B5EF4-FFF2-40B4-BE49-F238E27FC236}">
                <a16:creationId xmlns:a16="http://schemas.microsoft.com/office/drawing/2014/main" id="{3F64BCCB-47A3-458B-A1B2-324DAEA35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1603" y="1326448"/>
            <a:ext cx="2922403" cy="2922403"/>
          </a:xfrm>
          <a:prstGeom prst="rect">
            <a:avLst/>
          </a:prstGeom>
        </p:spPr>
      </p:pic>
      <p:pic>
        <p:nvPicPr>
          <p:cNvPr id="5" name="图片 4">
            <a:extLst>
              <a:ext uri="{FF2B5EF4-FFF2-40B4-BE49-F238E27FC236}">
                <a16:creationId xmlns:a16="http://schemas.microsoft.com/office/drawing/2014/main" id="{2C4AE268-F853-45E4-ABA8-63D244D0FB5D}"/>
              </a:ext>
            </a:extLst>
          </p:cNvPr>
          <p:cNvPicPr>
            <a:picLocks noChangeAspect="1"/>
          </p:cNvPicPr>
          <p:nvPr/>
        </p:nvPicPr>
        <p:blipFill>
          <a:blip r:embed="rId3"/>
          <a:stretch>
            <a:fillRect/>
          </a:stretch>
        </p:blipFill>
        <p:spPr>
          <a:xfrm>
            <a:off x="268470" y="2082799"/>
            <a:ext cx="5495925" cy="1409700"/>
          </a:xfrm>
          <a:prstGeom prst="rect">
            <a:avLst/>
          </a:prstGeom>
        </p:spPr>
      </p:pic>
    </p:spTree>
    <p:extLst>
      <p:ext uri="{BB962C8B-B14F-4D97-AF65-F5344CB8AC3E}">
        <p14:creationId xmlns:p14="http://schemas.microsoft.com/office/powerpoint/2010/main" val="826628245"/>
      </p:ext>
    </p:extLst>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2744569-D5FD-4CFA-9931-E65A68EE1F96}"/>
              </a:ext>
            </a:extLst>
          </p:cNvPr>
          <p:cNvSpPr>
            <a:spLocks noGrp="1"/>
          </p:cNvSpPr>
          <p:nvPr>
            <p:ph idx="1"/>
          </p:nvPr>
        </p:nvSpPr>
        <p:spPr/>
        <p:txBody>
          <a:bodyPr/>
          <a:lstStyle/>
          <a:p>
            <a:endParaRPr lang="zh-CN" altLang="en-US" dirty="0"/>
          </a:p>
        </p:txBody>
      </p:sp>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en-US" altLang="zh-CN" dirty="0" err="1"/>
              <a:t>Pytorch</a:t>
            </a:r>
            <a:r>
              <a:rPr lang="zh-CN" altLang="en-US" dirty="0"/>
              <a:t>实现卷积</a:t>
            </a:r>
          </a:p>
        </p:txBody>
      </p:sp>
      <p:pic>
        <p:nvPicPr>
          <p:cNvPr id="9" name="图片 8">
            <a:extLst>
              <a:ext uri="{FF2B5EF4-FFF2-40B4-BE49-F238E27FC236}">
                <a16:creationId xmlns:a16="http://schemas.microsoft.com/office/drawing/2014/main" id="{B7898379-59A3-419D-A07C-BEA46ED5C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8688" y="2057048"/>
            <a:ext cx="1461201" cy="1461201"/>
          </a:xfrm>
          <a:prstGeom prst="rect">
            <a:avLst/>
          </a:prstGeom>
        </p:spPr>
      </p:pic>
      <p:pic>
        <p:nvPicPr>
          <p:cNvPr id="3" name="图片 2">
            <a:extLst>
              <a:ext uri="{FF2B5EF4-FFF2-40B4-BE49-F238E27FC236}">
                <a16:creationId xmlns:a16="http://schemas.microsoft.com/office/drawing/2014/main" id="{8787B46D-8C66-4239-9991-1F535622ED36}"/>
              </a:ext>
            </a:extLst>
          </p:cNvPr>
          <p:cNvPicPr>
            <a:picLocks noChangeAspect="1"/>
          </p:cNvPicPr>
          <p:nvPr/>
        </p:nvPicPr>
        <p:blipFill>
          <a:blip r:embed="rId3"/>
          <a:stretch>
            <a:fillRect/>
          </a:stretch>
        </p:blipFill>
        <p:spPr>
          <a:xfrm>
            <a:off x="792546" y="2078035"/>
            <a:ext cx="5695950" cy="1419225"/>
          </a:xfrm>
          <a:prstGeom prst="rect">
            <a:avLst/>
          </a:prstGeom>
        </p:spPr>
      </p:pic>
    </p:spTree>
    <p:extLst>
      <p:ext uri="{BB962C8B-B14F-4D97-AF65-F5344CB8AC3E}">
        <p14:creationId xmlns:p14="http://schemas.microsoft.com/office/powerpoint/2010/main" val="1261451409"/>
      </p:ext>
    </p:extLst>
  </p:cSld>
  <p:clrMapOvr>
    <a:masterClrMapping/>
  </p:clrMapOvr>
  <p:transition spd="slow">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en-US" altLang="zh-CN" dirty="0" err="1"/>
              <a:t>Pytorch</a:t>
            </a:r>
            <a:r>
              <a:rPr lang="zh-CN" altLang="en-US" dirty="0"/>
              <a:t>实现卷积</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endParaRPr lang="en-US" altLang="zh-CN" dirty="0"/>
          </a:p>
        </p:txBody>
      </p:sp>
      <p:pic>
        <p:nvPicPr>
          <p:cNvPr id="6" name="图片 5">
            <a:extLst>
              <a:ext uri="{FF2B5EF4-FFF2-40B4-BE49-F238E27FC236}">
                <a16:creationId xmlns:a16="http://schemas.microsoft.com/office/drawing/2014/main" id="{338D868C-477D-4906-B350-28E08B7D1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7428" y="1326449"/>
            <a:ext cx="2922402" cy="2922402"/>
          </a:xfrm>
          <a:prstGeom prst="rect">
            <a:avLst/>
          </a:prstGeom>
        </p:spPr>
      </p:pic>
      <p:pic>
        <p:nvPicPr>
          <p:cNvPr id="4" name="图片 3">
            <a:extLst>
              <a:ext uri="{FF2B5EF4-FFF2-40B4-BE49-F238E27FC236}">
                <a16:creationId xmlns:a16="http://schemas.microsoft.com/office/drawing/2014/main" id="{DB6055A6-8D97-4276-ADCA-6F279B1148BE}"/>
              </a:ext>
            </a:extLst>
          </p:cNvPr>
          <p:cNvPicPr>
            <a:picLocks noChangeAspect="1"/>
          </p:cNvPicPr>
          <p:nvPr/>
        </p:nvPicPr>
        <p:blipFill>
          <a:blip r:embed="rId3"/>
          <a:stretch>
            <a:fillRect/>
          </a:stretch>
        </p:blipFill>
        <p:spPr>
          <a:xfrm>
            <a:off x="468496" y="1720850"/>
            <a:ext cx="5295900" cy="2133600"/>
          </a:xfrm>
          <a:prstGeom prst="rect">
            <a:avLst/>
          </a:prstGeom>
        </p:spPr>
      </p:pic>
    </p:spTree>
    <p:extLst>
      <p:ext uri="{BB962C8B-B14F-4D97-AF65-F5344CB8AC3E}">
        <p14:creationId xmlns:p14="http://schemas.microsoft.com/office/powerpoint/2010/main" val="3769328792"/>
      </p:ext>
    </p:extLst>
  </p:cSld>
  <p:clrMapOvr>
    <a:masterClrMapping/>
  </p:clrMapOvr>
  <p:transition spd="slow">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多通道卷积</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检测</a:t>
            </a:r>
            <a:r>
              <a:rPr lang="en-US" altLang="zh-CN" dirty="0"/>
              <a:t>RGB</a:t>
            </a:r>
            <a:r>
              <a:rPr lang="zh-CN" altLang="en-US" dirty="0"/>
              <a:t>彩色图像的特征</a:t>
            </a:r>
            <a:endParaRPr lang="en-US" altLang="zh-CN" dirty="0"/>
          </a:p>
          <a:p>
            <a:r>
              <a:rPr lang="zh-CN" altLang="en-US" dirty="0"/>
              <a:t>例：彩色图像如果是</a:t>
            </a:r>
            <a:r>
              <a:rPr lang="en-US" altLang="zh-CN" dirty="0"/>
              <a:t>6×6×3</a:t>
            </a:r>
            <a:r>
              <a:rPr lang="zh-CN" altLang="en-US" dirty="0"/>
              <a:t>（高度</a:t>
            </a:r>
            <a:r>
              <a:rPr lang="en-US" altLang="zh-CN" dirty="0"/>
              <a:t>×</a:t>
            </a:r>
            <a:r>
              <a:rPr lang="zh-CN" altLang="en-US" dirty="0"/>
              <a:t>宽度</a:t>
            </a:r>
            <a:r>
              <a:rPr lang="en-US" altLang="zh-CN" dirty="0"/>
              <a:t>×</a:t>
            </a:r>
            <a:r>
              <a:rPr lang="zh-CN" altLang="en-US" dirty="0"/>
              <a:t>通道数），这里的</a:t>
            </a:r>
            <a:r>
              <a:rPr lang="en-US" altLang="zh-CN" dirty="0"/>
              <a:t>3</a:t>
            </a:r>
            <a:r>
              <a:rPr lang="zh-CN" altLang="en-US" dirty="0"/>
              <a:t>指的是三个颜色通道，可以把它想象成三个</a:t>
            </a:r>
            <a:r>
              <a:rPr lang="en-US" altLang="zh-CN" dirty="0"/>
              <a:t>6×6</a:t>
            </a:r>
            <a:r>
              <a:rPr lang="zh-CN" altLang="en-US" dirty="0"/>
              <a:t>灰度图像的堆叠。</a:t>
            </a:r>
            <a:endParaRPr lang="en-US" altLang="zh-CN" dirty="0"/>
          </a:p>
          <a:p>
            <a:r>
              <a:rPr lang="zh-CN" altLang="en-US" dirty="0"/>
              <a:t>为了检测图像的边缘或者其他的特征，不是把它跟原来的</a:t>
            </a:r>
            <a:r>
              <a:rPr lang="en-US" altLang="zh-CN" dirty="0"/>
              <a:t>3×3</a:t>
            </a:r>
            <a:r>
              <a:rPr lang="zh-CN" altLang="en-US" dirty="0"/>
              <a:t>的过滤器做卷积，而是跟一个三维的过滤器，它的维度是</a:t>
            </a:r>
            <a:r>
              <a:rPr lang="en-US" altLang="zh-CN" dirty="0"/>
              <a:t>3×3×3</a:t>
            </a:r>
            <a:r>
              <a:rPr lang="zh-CN" altLang="en-US" dirty="0"/>
              <a:t>，这样这个过滤器也有三层，对应红、绿、蓝三个通道。</a:t>
            </a:r>
          </a:p>
        </p:txBody>
      </p:sp>
      <p:pic>
        <p:nvPicPr>
          <p:cNvPr id="5" name="图片 4">
            <a:extLst>
              <a:ext uri="{FF2B5EF4-FFF2-40B4-BE49-F238E27FC236}">
                <a16:creationId xmlns:a16="http://schemas.microsoft.com/office/drawing/2014/main" id="{954F3D79-8E61-48E9-B7DA-D94A4322D5CB}"/>
              </a:ext>
            </a:extLst>
          </p:cNvPr>
          <p:cNvPicPr>
            <a:picLocks noChangeAspect="1"/>
          </p:cNvPicPr>
          <p:nvPr/>
        </p:nvPicPr>
        <p:blipFill>
          <a:blip r:embed="rId2"/>
          <a:stretch>
            <a:fillRect/>
          </a:stretch>
        </p:blipFill>
        <p:spPr>
          <a:xfrm>
            <a:off x="1559013" y="2887632"/>
            <a:ext cx="6025970" cy="1868518"/>
          </a:xfrm>
          <a:prstGeom prst="rect">
            <a:avLst/>
          </a:prstGeom>
        </p:spPr>
      </p:pic>
    </p:spTree>
    <p:extLst>
      <p:ext uri="{BB962C8B-B14F-4D97-AF65-F5344CB8AC3E}">
        <p14:creationId xmlns:p14="http://schemas.microsoft.com/office/powerpoint/2010/main" val="2125059006"/>
      </p:ext>
    </p:extLst>
  </p:cSld>
  <p:clrMapOvr>
    <a:masterClrMapping/>
  </p:clrMapOvr>
  <p:transition spd="slow">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多通道卷积</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滤波器通道数和图像通道数要匹配</a:t>
            </a:r>
            <a:endParaRPr lang="en-US" altLang="zh-CN" dirty="0"/>
          </a:p>
          <a:p>
            <a:r>
              <a:rPr lang="zh-CN" altLang="en-US" dirty="0"/>
              <a:t>取出</a:t>
            </a:r>
            <a:r>
              <a:rPr lang="en-US" altLang="zh-CN" dirty="0"/>
              <a:t>27</a:t>
            </a:r>
            <a:r>
              <a:rPr lang="zh-CN" altLang="en-US" dirty="0"/>
              <a:t>个像素值，依次和滤波器对应参数相乘，求和</a:t>
            </a:r>
          </a:p>
        </p:txBody>
      </p:sp>
      <p:pic>
        <p:nvPicPr>
          <p:cNvPr id="5" name="图片 4">
            <a:extLst>
              <a:ext uri="{FF2B5EF4-FFF2-40B4-BE49-F238E27FC236}">
                <a16:creationId xmlns:a16="http://schemas.microsoft.com/office/drawing/2014/main" id="{46056FDB-9056-4B6A-92BD-1CE7F892EA7D}"/>
              </a:ext>
            </a:extLst>
          </p:cNvPr>
          <p:cNvPicPr>
            <a:picLocks noChangeAspect="1"/>
          </p:cNvPicPr>
          <p:nvPr/>
        </p:nvPicPr>
        <p:blipFill>
          <a:blip r:embed="rId2"/>
          <a:stretch>
            <a:fillRect/>
          </a:stretch>
        </p:blipFill>
        <p:spPr>
          <a:xfrm>
            <a:off x="1110613" y="1721307"/>
            <a:ext cx="6922770" cy="2750970"/>
          </a:xfrm>
          <a:prstGeom prst="rect">
            <a:avLst/>
          </a:prstGeom>
        </p:spPr>
      </p:pic>
    </p:spTree>
    <p:extLst>
      <p:ext uri="{BB962C8B-B14F-4D97-AF65-F5344CB8AC3E}">
        <p14:creationId xmlns:p14="http://schemas.microsoft.com/office/powerpoint/2010/main" val="1522524063"/>
      </p:ext>
    </p:ext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BC8DB-FDFC-4EFA-845C-6183584B22A6}"/>
              </a:ext>
            </a:extLst>
          </p:cNvPr>
          <p:cNvSpPr>
            <a:spLocks noGrp="1"/>
          </p:cNvSpPr>
          <p:nvPr>
            <p:ph type="title"/>
          </p:nvPr>
        </p:nvSpPr>
        <p:spPr>
          <a:xfrm>
            <a:off x="457200" y="182124"/>
            <a:ext cx="8229600" cy="498872"/>
          </a:xfrm>
        </p:spPr>
        <p:txBody>
          <a:bodyPr/>
          <a:lstStyle/>
          <a:p>
            <a:r>
              <a:rPr lang="zh-CN" altLang="en-US" dirty="0"/>
              <a:t>图像</a:t>
            </a:r>
          </a:p>
        </p:txBody>
      </p:sp>
      <p:sp>
        <p:nvSpPr>
          <p:cNvPr id="3" name="内容占位符 2">
            <a:extLst>
              <a:ext uri="{FF2B5EF4-FFF2-40B4-BE49-F238E27FC236}">
                <a16:creationId xmlns:a16="http://schemas.microsoft.com/office/drawing/2014/main" id="{77564D87-2673-40F0-8E75-C8392F848C52}"/>
              </a:ext>
            </a:extLst>
          </p:cNvPr>
          <p:cNvSpPr>
            <a:spLocks noGrp="1"/>
          </p:cNvSpPr>
          <p:nvPr>
            <p:ph idx="1"/>
          </p:nvPr>
        </p:nvSpPr>
        <p:spPr>
          <a:xfrm>
            <a:off x="268356" y="775418"/>
            <a:ext cx="8607287" cy="3937000"/>
          </a:xfrm>
        </p:spPr>
        <p:txBody>
          <a:bodyPr>
            <a:normAutofit/>
          </a:bodyPr>
          <a:lstStyle/>
          <a:p>
            <a:r>
              <a:rPr lang="en-US" altLang="zh-CN" dirty="0"/>
              <a:t>Python</a:t>
            </a:r>
            <a:r>
              <a:rPr lang="zh-CN" altLang="en-US" dirty="0"/>
              <a:t>自带图像处理库</a:t>
            </a:r>
            <a:r>
              <a:rPr lang="en-US" altLang="zh-CN" dirty="0"/>
              <a:t>PIL</a:t>
            </a:r>
            <a:r>
              <a:rPr lang="zh-CN" altLang="en-US" dirty="0"/>
              <a:t>读取图片</a:t>
            </a:r>
            <a:endParaRPr lang="en-US" altLang="zh-CN" dirty="0"/>
          </a:p>
          <a:p>
            <a:r>
              <a:rPr lang="zh-CN" altLang="en-US" dirty="0"/>
              <a:t>读取转</a:t>
            </a:r>
            <a:r>
              <a:rPr lang="en-US" altLang="zh-CN" dirty="0" err="1"/>
              <a:t>numpy</a:t>
            </a:r>
            <a:r>
              <a:rPr lang="zh-CN" altLang="en-US" dirty="0"/>
              <a:t>，</a:t>
            </a:r>
            <a:r>
              <a:rPr lang="en-US" altLang="zh-CN" dirty="0" err="1"/>
              <a:t>numpy</a:t>
            </a:r>
            <a:r>
              <a:rPr lang="zh-CN" altLang="en-US" dirty="0"/>
              <a:t>转</a:t>
            </a:r>
            <a:r>
              <a:rPr lang="en-US" altLang="zh-CN" dirty="0"/>
              <a:t>tensor</a:t>
            </a:r>
          </a:p>
          <a:p>
            <a:endParaRPr lang="en-US" altLang="zh-CN" dirty="0"/>
          </a:p>
        </p:txBody>
      </p:sp>
      <p:pic>
        <p:nvPicPr>
          <p:cNvPr id="8" name="图片 7">
            <a:extLst>
              <a:ext uri="{FF2B5EF4-FFF2-40B4-BE49-F238E27FC236}">
                <a16:creationId xmlns:a16="http://schemas.microsoft.com/office/drawing/2014/main" id="{F7D2A57E-5E93-4DEC-AFEC-21F088DE9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993" y="1585644"/>
            <a:ext cx="2316548" cy="2316548"/>
          </a:xfrm>
          <a:prstGeom prst="rect">
            <a:avLst/>
          </a:prstGeom>
        </p:spPr>
      </p:pic>
      <p:pic>
        <p:nvPicPr>
          <p:cNvPr id="5" name="图片 4">
            <a:extLst>
              <a:ext uri="{FF2B5EF4-FFF2-40B4-BE49-F238E27FC236}">
                <a16:creationId xmlns:a16="http://schemas.microsoft.com/office/drawing/2014/main" id="{03483D6D-E5CF-438B-9969-B8C1830EC782}"/>
              </a:ext>
            </a:extLst>
          </p:cNvPr>
          <p:cNvPicPr>
            <a:picLocks noChangeAspect="1"/>
          </p:cNvPicPr>
          <p:nvPr/>
        </p:nvPicPr>
        <p:blipFill>
          <a:blip r:embed="rId3"/>
          <a:stretch>
            <a:fillRect/>
          </a:stretch>
        </p:blipFill>
        <p:spPr>
          <a:xfrm>
            <a:off x="603898" y="3939983"/>
            <a:ext cx="3759241" cy="866857"/>
          </a:xfrm>
          <a:prstGeom prst="rect">
            <a:avLst/>
          </a:prstGeom>
        </p:spPr>
      </p:pic>
      <p:pic>
        <p:nvPicPr>
          <p:cNvPr id="7" name="图片 6">
            <a:extLst>
              <a:ext uri="{FF2B5EF4-FFF2-40B4-BE49-F238E27FC236}">
                <a16:creationId xmlns:a16="http://schemas.microsoft.com/office/drawing/2014/main" id="{7906E091-4A67-43C0-AF91-A07F4F02B1FD}"/>
              </a:ext>
            </a:extLst>
          </p:cNvPr>
          <p:cNvPicPr>
            <a:picLocks noChangeAspect="1"/>
          </p:cNvPicPr>
          <p:nvPr/>
        </p:nvPicPr>
        <p:blipFill>
          <a:blip r:embed="rId4"/>
          <a:stretch>
            <a:fillRect/>
          </a:stretch>
        </p:blipFill>
        <p:spPr>
          <a:xfrm>
            <a:off x="4780862" y="1030087"/>
            <a:ext cx="3905938" cy="3776753"/>
          </a:xfrm>
          <a:prstGeom prst="rect">
            <a:avLst/>
          </a:prstGeom>
        </p:spPr>
      </p:pic>
    </p:spTree>
    <p:extLst>
      <p:ext uri="{BB962C8B-B14F-4D97-AF65-F5344CB8AC3E}">
        <p14:creationId xmlns:p14="http://schemas.microsoft.com/office/powerpoint/2010/main" val="2736615001"/>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多通道卷积</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endParaRPr lang="zh-CN" altLang="en-US" dirty="0"/>
          </a:p>
        </p:txBody>
      </p:sp>
      <p:pic>
        <p:nvPicPr>
          <p:cNvPr id="5" name="图片 4">
            <a:extLst>
              <a:ext uri="{FF2B5EF4-FFF2-40B4-BE49-F238E27FC236}">
                <a16:creationId xmlns:a16="http://schemas.microsoft.com/office/drawing/2014/main" id="{DED2B8E1-D389-45A2-B4D2-CF488F13B3C3}"/>
              </a:ext>
            </a:extLst>
          </p:cNvPr>
          <p:cNvPicPr>
            <a:picLocks noChangeAspect="1"/>
          </p:cNvPicPr>
          <p:nvPr/>
        </p:nvPicPr>
        <p:blipFill>
          <a:blip r:embed="rId2"/>
          <a:stretch>
            <a:fillRect/>
          </a:stretch>
        </p:blipFill>
        <p:spPr>
          <a:xfrm>
            <a:off x="770610" y="763325"/>
            <a:ext cx="7602775" cy="3992825"/>
          </a:xfrm>
          <a:prstGeom prst="rect">
            <a:avLst/>
          </a:prstGeom>
        </p:spPr>
      </p:pic>
    </p:spTree>
    <p:extLst>
      <p:ext uri="{BB962C8B-B14F-4D97-AF65-F5344CB8AC3E}">
        <p14:creationId xmlns:p14="http://schemas.microsoft.com/office/powerpoint/2010/main" val="1855330470"/>
      </p:ext>
    </p:extLst>
  </p:cSld>
  <p:clrMapOvr>
    <a:masterClrMapping/>
  </p:clrMapOvr>
  <p:transition spd="slow">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多通道卷积</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参数的选择不同，得到不同的特征检测器</a:t>
            </a:r>
          </a:p>
          <a:p>
            <a:r>
              <a:rPr lang="zh-CN" altLang="en-US" dirty="0"/>
              <a:t>当输入有特定的高宽和通道数时，滤波器可以有不同的高，不同的宽，但是必须一样的通道数</a:t>
            </a:r>
            <a:endParaRPr lang="en-US" altLang="zh-CN" dirty="0"/>
          </a:p>
          <a:p>
            <a:r>
              <a:rPr lang="en-US" altLang="zh-CN" dirty="0"/>
              <a:t>padding</a:t>
            </a:r>
            <a:r>
              <a:rPr lang="zh-CN" altLang="en-US" dirty="0"/>
              <a:t>、</a:t>
            </a:r>
            <a:r>
              <a:rPr lang="en-US" altLang="zh-CN" dirty="0"/>
              <a:t> stride </a:t>
            </a:r>
            <a:r>
              <a:rPr lang="zh-CN" altLang="en-US" dirty="0"/>
              <a:t>、输出维度</a:t>
            </a:r>
            <a:endParaRPr lang="en-US" altLang="zh-CN" dirty="0"/>
          </a:p>
          <a:p>
            <a:r>
              <a:rPr lang="zh-CN" altLang="en-US" dirty="0"/>
              <a:t>多通道卷积：输出的通道数会等于要检测的特征数</a:t>
            </a:r>
          </a:p>
          <a:p>
            <a:endParaRPr lang="en-US" altLang="zh-CN" dirty="0"/>
          </a:p>
        </p:txBody>
      </p:sp>
    </p:spTree>
    <p:extLst>
      <p:ext uri="{BB962C8B-B14F-4D97-AF65-F5344CB8AC3E}">
        <p14:creationId xmlns:p14="http://schemas.microsoft.com/office/powerpoint/2010/main" val="1638061058"/>
      </p:ext>
    </p:extLst>
  </p:cSld>
  <p:clrMapOvr>
    <a:masterClrMapping/>
  </p:clrMapOvr>
  <p:transition spd="slow">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多通道卷积</a:t>
            </a:r>
          </a:p>
        </p:txBody>
      </p:sp>
      <p:pic>
        <p:nvPicPr>
          <p:cNvPr id="11" name="内容占位符 6">
            <a:extLst>
              <a:ext uri="{FF2B5EF4-FFF2-40B4-BE49-F238E27FC236}">
                <a16:creationId xmlns:a16="http://schemas.microsoft.com/office/drawing/2014/main" id="{E9E73A76-8C12-4783-8096-1026E0229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006" y="1283254"/>
            <a:ext cx="3008792" cy="3008792"/>
          </a:xfrm>
          <a:prstGeom prst="rect">
            <a:avLst/>
          </a:prstGeom>
        </p:spPr>
      </p:pic>
      <p:pic>
        <p:nvPicPr>
          <p:cNvPr id="3" name="图片 2">
            <a:extLst>
              <a:ext uri="{FF2B5EF4-FFF2-40B4-BE49-F238E27FC236}">
                <a16:creationId xmlns:a16="http://schemas.microsoft.com/office/drawing/2014/main" id="{D5F29F85-DBE1-42A4-8510-FB52D20329C3}"/>
              </a:ext>
            </a:extLst>
          </p:cNvPr>
          <p:cNvPicPr>
            <a:picLocks noChangeAspect="1"/>
          </p:cNvPicPr>
          <p:nvPr/>
        </p:nvPicPr>
        <p:blipFill>
          <a:blip r:embed="rId3"/>
          <a:stretch>
            <a:fillRect/>
          </a:stretch>
        </p:blipFill>
        <p:spPr>
          <a:xfrm>
            <a:off x="457200" y="1283254"/>
            <a:ext cx="4819650" cy="3076575"/>
          </a:xfrm>
          <a:prstGeom prst="rect">
            <a:avLst/>
          </a:prstGeom>
        </p:spPr>
      </p:pic>
    </p:spTree>
    <p:extLst>
      <p:ext uri="{BB962C8B-B14F-4D97-AF65-F5344CB8AC3E}">
        <p14:creationId xmlns:p14="http://schemas.microsoft.com/office/powerpoint/2010/main" val="1392596724"/>
      </p:ext>
    </p:extLst>
  </p:cSld>
  <p:clrMapOvr>
    <a:masterClrMapping/>
  </p:clrMapOvr>
  <p:transition spd="slow">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多卷积核</a:t>
            </a:r>
          </a:p>
        </p:txBody>
      </p:sp>
      <p:sp>
        <p:nvSpPr>
          <p:cNvPr id="3" name="内容占位符 2">
            <a:extLst>
              <a:ext uri="{FF2B5EF4-FFF2-40B4-BE49-F238E27FC236}">
                <a16:creationId xmlns:a16="http://schemas.microsoft.com/office/drawing/2014/main" id="{505564AE-0D90-4462-9959-BE6B79598686}"/>
              </a:ext>
            </a:extLst>
          </p:cNvPr>
          <p:cNvSpPr>
            <a:spLocks noGrp="1"/>
          </p:cNvSpPr>
          <p:nvPr>
            <p:ph idx="1"/>
          </p:nvPr>
        </p:nvSpPr>
        <p:spPr>
          <a:xfrm>
            <a:off x="457199" y="819150"/>
            <a:ext cx="8229599" cy="3937000"/>
          </a:xfrm>
        </p:spPr>
        <p:txBody>
          <a:bodyPr>
            <a:normAutofit/>
          </a:bodyPr>
          <a:lstStyle/>
          <a:p>
            <a:r>
              <a:rPr lang="zh-CN" altLang="en-US" dirty="0"/>
              <a:t>不仅检测垂直边缘，还需要同时检测垂直边缘和水平边缘</a:t>
            </a:r>
            <a:endParaRPr lang="en-US" altLang="zh-CN" dirty="0"/>
          </a:p>
          <a:p>
            <a:r>
              <a:rPr lang="zh-CN" altLang="en-US" dirty="0"/>
              <a:t>同时用多个过滤器：把输出堆叠在一起，得到</a:t>
            </a:r>
            <a:r>
              <a:rPr lang="en-US" altLang="zh-CN" dirty="0"/>
              <a:t>4×4×2</a:t>
            </a:r>
            <a:r>
              <a:rPr lang="zh-CN" altLang="en-US" dirty="0"/>
              <a:t>的输出立方体</a:t>
            </a:r>
            <a:endParaRPr lang="en-US" altLang="zh-CN" dirty="0"/>
          </a:p>
          <a:p>
            <a:endParaRPr lang="en-US" altLang="zh-CN" dirty="0"/>
          </a:p>
        </p:txBody>
      </p:sp>
      <p:pic>
        <p:nvPicPr>
          <p:cNvPr id="4" name="图片 3">
            <a:extLst>
              <a:ext uri="{FF2B5EF4-FFF2-40B4-BE49-F238E27FC236}">
                <a16:creationId xmlns:a16="http://schemas.microsoft.com/office/drawing/2014/main" id="{5942C6FE-5139-41A4-8291-B41750032A2C}"/>
              </a:ext>
            </a:extLst>
          </p:cNvPr>
          <p:cNvPicPr>
            <a:picLocks noChangeAspect="1"/>
          </p:cNvPicPr>
          <p:nvPr/>
        </p:nvPicPr>
        <p:blipFill>
          <a:blip r:embed="rId2"/>
          <a:stretch>
            <a:fillRect/>
          </a:stretch>
        </p:blipFill>
        <p:spPr>
          <a:xfrm>
            <a:off x="2060499" y="1985019"/>
            <a:ext cx="5022998" cy="2683338"/>
          </a:xfrm>
          <a:prstGeom prst="rect">
            <a:avLst/>
          </a:prstGeom>
        </p:spPr>
      </p:pic>
    </p:spTree>
    <p:extLst>
      <p:ext uri="{BB962C8B-B14F-4D97-AF65-F5344CB8AC3E}">
        <p14:creationId xmlns:p14="http://schemas.microsoft.com/office/powerpoint/2010/main" val="289730863"/>
      </p:ext>
    </p:extLst>
  </p:cSld>
  <p:clrMapOvr>
    <a:masterClrMapping/>
  </p:clrMapOvr>
  <p:transition spd="slow">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16FA-90A3-4102-A734-9038810C96BA}"/>
              </a:ext>
            </a:extLst>
          </p:cNvPr>
          <p:cNvSpPr>
            <a:spLocks noGrp="1"/>
          </p:cNvSpPr>
          <p:nvPr>
            <p:ph type="title"/>
          </p:nvPr>
        </p:nvSpPr>
        <p:spPr/>
        <p:txBody>
          <a:bodyPr/>
          <a:lstStyle/>
          <a:p>
            <a:r>
              <a:rPr lang="zh-CN" altLang="en-US" dirty="0"/>
              <a:t>多卷积核</a:t>
            </a:r>
          </a:p>
        </p:txBody>
      </p:sp>
      <p:pic>
        <p:nvPicPr>
          <p:cNvPr id="8" name="图片 7">
            <a:extLst>
              <a:ext uri="{FF2B5EF4-FFF2-40B4-BE49-F238E27FC236}">
                <a16:creationId xmlns:a16="http://schemas.microsoft.com/office/drawing/2014/main" id="{5DBDC5A7-42C1-4B12-8C29-8FDD99DDD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008" y="1283254"/>
            <a:ext cx="3008792" cy="3008792"/>
          </a:xfrm>
          <a:prstGeom prst="rect">
            <a:avLst/>
          </a:prstGeom>
        </p:spPr>
      </p:pic>
      <p:pic>
        <p:nvPicPr>
          <p:cNvPr id="3" name="图片 2">
            <a:extLst>
              <a:ext uri="{FF2B5EF4-FFF2-40B4-BE49-F238E27FC236}">
                <a16:creationId xmlns:a16="http://schemas.microsoft.com/office/drawing/2014/main" id="{8F7BD0EF-B06C-4779-826C-63963D84F310}"/>
              </a:ext>
            </a:extLst>
          </p:cNvPr>
          <p:cNvPicPr>
            <a:picLocks noChangeAspect="1"/>
          </p:cNvPicPr>
          <p:nvPr/>
        </p:nvPicPr>
        <p:blipFill>
          <a:blip r:embed="rId3"/>
          <a:stretch>
            <a:fillRect/>
          </a:stretch>
        </p:blipFill>
        <p:spPr>
          <a:xfrm>
            <a:off x="457200" y="1283254"/>
            <a:ext cx="4914900" cy="3067050"/>
          </a:xfrm>
          <a:prstGeom prst="rect">
            <a:avLst/>
          </a:prstGeom>
        </p:spPr>
      </p:pic>
    </p:spTree>
    <p:extLst>
      <p:ext uri="{BB962C8B-B14F-4D97-AF65-F5344CB8AC3E}">
        <p14:creationId xmlns:p14="http://schemas.microsoft.com/office/powerpoint/2010/main" val="1527772727"/>
      </p:ext>
    </p:extLst>
  </p:cSld>
  <p:clrMapOvr>
    <a:masterClrMapping/>
  </p:clrMapOvr>
  <p:transition spd="slow">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6364D41-A50D-49AE-B0E7-1C9E44CC72C5}"/>
              </a:ext>
            </a:extLst>
          </p:cNvPr>
          <p:cNvSpPr>
            <a:spLocks noGrp="1"/>
          </p:cNvSpPr>
          <p:nvPr>
            <p:ph type="ctrTitle"/>
          </p:nvPr>
        </p:nvSpPr>
        <p:spPr/>
        <p:txBody>
          <a:bodyPr/>
          <a:lstStyle/>
          <a:p>
            <a:r>
              <a:rPr lang="zh-CN" altLang="en-US" dirty="0"/>
              <a:t>谢谢！</a:t>
            </a:r>
          </a:p>
        </p:txBody>
      </p:sp>
      <p:sp>
        <p:nvSpPr>
          <p:cNvPr id="5" name="副标题 4">
            <a:extLst>
              <a:ext uri="{FF2B5EF4-FFF2-40B4-BE49-F238E27FC236}">
                <a16:creationId xmlns:a16="http://schemas.microsoft.com/office/drawing/2014/main" id="{0503FFC9-2DF3-4892-84DB-A2609D4193ED}"/>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23775804"/>
      </p:ext>
    </p:ext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BC8DB-FDFC-4EFA-845C-6183584B22A6}"/>
              </a:ext>
            </a:extLst>
          </p:cNvPr>
          <p:cNvSpPr>
            <a:spLocks noGrp="1"/>
          </p:cNvSpPr>
          <p:nvPr>
            <p:ph type="title"/>
          </p:nvPr>
        </p:nvSpPr>
        <p:spPr>
          <a:xfrm>
            <a:off x="457200" y="182124"/>
            <a:ext cx="8229600" cy="498872"/>
          </a:xfrm>
        </p:spPr>
        <p:txBody>
          <a:bodyPr/>
          <a:lstStyle/>
          <a:p>
            <a:r>
              <a:rPr lang="en-US" altLang="zh-CN" dirty="0" err="1"/>
              <a:t>Pytorch</a:t>
            </a:r>
            <a:r>
              <a:rPr lang="zh-CN" altLang="en-US" dirty="0"/>
              <a:t>处理图像数据</a:t>
            </a:r>
          </a:p>
        </p:txBody>
      </p:sp>
      <p:sp>
        <p:nvSpPr>
          <p:cNvPr id="3" name="内容占位符 2">
            <a:extLst>
              <a:ext uri="{FF2B5EF4-FFF2-40B4-BE49-F238E27FC236}">
                <a16:creationId xmlns:a16="http://schemas.microsoft.com/office/drawing/2014/main" id="{77564D87-2673-40F0-8E75-C8392F848C52}"/>
              </a:ext>
            </a:extLst>
          </p:cNvPr>
          <p:cNvSpPr>
            <a:spLocks noGrp="1"/>
          </p:cNvSpPr>
          <p:nvPr>
            <p:ph idx="1"/>
          </p:nvPr>
        </p:nvSpPr>
        <p:spPr>
          <a:xfrm>
            <a:off x="268356" y="775418"/>
            <a:ext cx="8607287" cy="3937000"/>
          </a:xfrm>
        </p:spPr>
        <p:txBody>
          <a:bodyPr>
            <a:normAutofit/>
          </a:bodyPr>
          <a:lstStyle/>
          <a:p>
            <a:r>
              <a:rPr lang="en-US" altLang="zh-CN" dirty="0" err="1"/>
              <a:t>torchvision</a:t>
            </a:r>
            <a:r>
              <a:rPr lang="zh-CN" altLang="en-US" dirty="0"/>
              <a:t>是</a:t>
            </a:r>
            <a:r>
              <a:rPr lang="en-US" altLang="zh-CN" dirty="0" err="1"/>
              <a:t>pytorch</a:t>
            </a:r>
            <a:r>
              <a:rPr lang="zh-CN" altLang="en-US" dirty="0"/>
              <a:t>的计算机视觉工具包，包括三个主要的模块：</a:t>
            </a:r>
          </a:p>
          <a:p>
            <a:endParaRPr lang="zh-CN" altLang="en-US" dirty="0"/>
          </a:p>
          <a:p>
            <a:r>
              <a:rPr lang="en-US" altLang="zh-CN" dirty="0" err="1"/>
              <a:t>torchvision.transforms</a:t>
            </a:r>
            <a:r>
              <a:rPr lang="zh-CN" altLang="en-US" dirty="0"/>
              <a:t>，常用的图像预处理方法，在</a:t>
            </a:r>
            <a:r>
              <a:rPr lang="en-US" altLang="zh-CN" dirty="0"/>
              <a:t>transforms</a:t>
            </a:r>
            <a:r>
              <a:rPr lang="zh-CN" altLang="en-US" dirty="0"/>
              <a:t>中提供了一系列的图像预处理方法，例如数据的标准化，中心化，旋转，翻转等</a:t>
            </a:r>
          </a:p>
          <a:p>
            <a:r>
              <a:rPr lang="en-US" altLang="zh-CN" dirty="0" err="1"/>
              <a:t>torchvision.datasets</a:t>
            </a:r>
            <a:r>
              <a:rPr lang="zh-CN" altLang="en-US" dirty="0"/>
              <a:t>，定义了一系列常用的公开数据集的</a:t>
            </a:r>
            <a:r>
              <a:rPr lang="en-US" altLang="zh-CN" dirty="0"/>
              <a:t>datasets</a:t>
            </a:r>
            <a:r>
              <a:rPr lang="zh-CN" altLang="en-US" dirty="0"/>
              <a:t>，比如常用的</a:t>
            </a:r>
            <a:r>
              <a:rPr lang="en-US" altLang="zh-CN" dirty="0"/>
              <a:t>MNIST</a:t>
            </a:r>
            <a:r>
              <a:rPr lang="zh-CN" altLang="en-US" dirty="0"/>
              <a:t>，</a:t>
            </a:r>
            <a:r>
              <a:rPr lang="en-US" altLang="zh-CN" dirty="0"/>
              <a:t>CIFAR-10</a:t>
            </a:r>
            <a:r>
              <a:rPr lang="zh-CN" altLang="en-US" dirty="0"/>
              <a:t>，</a:t>
            </a:r>
            <a:r>
              <a:rPr lang="en-US" altLang="zh-CN" dirty="0"/>
              <a:t>ImageNet</a:t>
            </a:r>
            <a:r>
              <a:rPr lang="zh-CN" altLang="en-US" dirty="0"/>
              <a:t>等</a:t>
            </a:r>
          </a:p>
          <a:p>
            <a:r>
              <a:rPr lang="en-US" altLang="zh-CN" dirty="0" err="1"/>
              <a:t>torchvision.model</a:t>
            </a:r>
            <a:r>
              <a:rPr lang="zh-CN" altLang="en-US" dirty="0"/>
              <a:t>，提供大量常用的预训练模型，例如</a:t>
            </a:r>
            <a:r>
              <a:rPr lang="en-US" altLang="zh-CN" dirty="0" err="1"/>
              <a:t>AlexNet</a:t>
            </a:r>
            <a:r>
              <a:rPr lang="zh-CN" altLang="en-US" dirty="0"/>
              <a:t>，</a:t>
            </a:r>
            <a:r>
              <a:rPr lang="en-US" altLang="zh-CN" dirty="0"/>
              <a:t>VGG</a:t>
            </a:r>
            <a:r>
              <a:rPr lang="zh-CN" altLang="en-US" dirty="0"/>
              <a:t>，</a:t>
            </a:r>
            <a:r>
              <a:rPr lang="en-US" altLang="zh-CN" dirty="0" err="1"/>
              <a:t>ResNet</a:t>
            </a:r>
            <a:r>
              <a:rPr lang="zh-CN" altLang="en-US" dirty="0"/>
              <a:t>，</a:t>
            </a:r>
            <a:r>
              <a:rPr lang="en-US" altLang="zh-CN" dirty="0" err="1"/>
              <a:t>GoogLeNet</a:t>
            </a:r>
            <a:r>
              <a:rPr lang="zh-CN" altLang="en-US" dirty="0"/>
              <a:t>等</a:t>
            </a:r>
            <a:endParaRPr lang="en-US" altLang="zh-CN" dirty="0"/>
          </a:p>
          <a:p>
            <a:pPr lvl="1"/>
            <a:endParaRPr lang="zh-CN" altLang="en-US" dirty="0"/>
          </a:p>
        </p:txBody>
      </p:sp>
    </p:spTree>
    <p:extLst>
      <p:ext uri="{BB962C8B-B14F-4D97-AF65-F5344CB8AC3E}">
        <p14:creationId xmlns:p14="http://schemas.microsoft.com/office/powerpoint/2010/main" val="940720749"/>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BC8DB-FDFC-4EFA-845C-6183584B22A6}"/>
              </a:ext>
            </a:extLst>
          </p:cNvPr>
          <p:cNvSpPr>
            <a:spLocks noGrp="1"/>
          </p:cNvSpPr>
          <p:nvPr>
            <p:ph type="title"/>
          </p:nvPr>
        </p:nvSpPr>
        <p:spPr>
          <a:xfrm>
            <a:off x="457200" y="182124"/>
            <a:ext cx="8229600" cy="498872"/>
          </a:xfrm>
        </p:spPr>
        <p:txBody>
          <a:bodyPr/>
          <a:lstStyle/>
          <a:p>
            <a:r>
              <a:rPr lang="en-US" altLang="zh-CN" dirty="0" err="1"/>
              <a:t>Pytorch</a:t>
            </a:r>
            <a:r>
              <a:rPr lang="zh-CN" altLang="en-US" dirty="0"/>
              <a:t>处理图像数据</a:t>
            </a:r>
          </a:p>
        </p:txBody>
      </p:sp>
      <p:sp>
        <p:nvSpPr>
          <p:cNvPr id="3" name="内容占位符 2">
            <a:extLst>
              <a:ext uri="{FF2B5EF4-FFF2-40B4-BE49-F238E27FC236}">
                <a16:creationId xmlns:a16="http://schemas.microsoft.com/office/drawing/2014/main" id="{77564D87-2673-40F0-8E75-C8392F848C52}"/>
              </a:ext>
            </a:extLst>
          </p:cNvPr>
          <p:cNvSpPr>
            <a:spLocks noGrp="1"/>
          </p:cNvSpPr>
          <p:nvPr>
            <p:ph idx="1"/>
          </p:nvPr>
        </p:nvSpPr>
        <p:spPr>
          <a:xfrm>
            <a:off x="268356" y="775418"/>
            <a:ext cx="8607287" cy="3937000"/>
          </a:xfrm>
        </p:spPr>
        <p:txBody>
          <a:bodyPr>
            <a:normAutofit/>
          </a:bodyPr>
          <a:lstStyle/>
          <a:p>
            <a:r>
              <a:rPr lang="zh-CN" altLang="en-US" dirty="0"/>
              <a:t>将</a:t>
            </a:r>
            <a:r>
              <a:rPr lang="en-US" altLang="zh-CN" dirty="0"/>
              <a:t>PIL</a:t>
            </a:r>
            <a:r>
              <a:rPr lang="zh-CN" altLang="en-US" dirty="0"/>
              <a:t>读取的图像转成</a:t>
            </a:r>
            <a:r>
              <a:rPr lang="en-US" altLang="zh-CN" dirty="0"/>
              <a:t>tensor</a:t>
            </a:r>
            <a:r>
              <a:rPr lang="zh-CN" altLang="en-US" dirty="0"/>
              <a:t>：</a:t>
            </a:r>
            <a:r>
              <a:rPr lang="en-US" altLang="zh-CN" dirty="0" err="1"/>
              <a:t>ToTensor</a:t>
            </a:r>
            <a:r>
              <a:rPr lang="en-US" altLang="zh-CN" dirty="0"/>
              <a:t> </a:t>
            </a:r>
            <a:r>
              <a:rPr lang="zh-CN" altLang="en-US" dirty="0"/>
              <a:t>类，将 </a:t>
            </a:r>
            <a:r>
              <a:rPr lang="en-US" altLang="zh-CN" dirty="0" err="1"/>
              <a:t>PIL.Image</a:t>
            </a:r>
            <a:r>
              <a:rPr lang="en-US" altLang="zh-CN" dirty="0"/>
              <a:t> </a:t>
            </a:r>
            <a:r>
              <a:rPr lang="zh-CN" altLang="en-US" dirty="0"/>
              <a:t>转换为 </a:t>
            </a:r>
            <a:r>
              <a:rPr lang="en-US" altLang="zh-CN" dirty="0" err="1"/>
              <a:t>torch.Tensor</a:t>
            </a:r>
            <a:r>
              <a:rPr lang="en-US" altLang="zh-CN" dirty="0"/>
              <a:t> </a:t>
            </a:r>
            <a:r>
              <a:rPr lang="zh-CN" altLang="en-US" dirty="0"/>
              <a:t>类型并归一化到 </a:t>
            </a:r>
            <a:r>
              <a:rPr lang="en-US" altLang="zh-CN" dirty="0"/>
              <a:t>[0.0, 1.0]</a:t>
            </a:r>
            <a:r>
              <a:rPr lang="zh-CN" altLang="en-US" dirty="0"/>
              <a:t>之间</a:t>
            </a:r>
            <a:endParaRPr lang="en-US" altLang="zh-CN" dirty="0"/>
          </a:p>
          <a:p>
            <a:pPr lvl="1"/>
            <a:r>
              <a:rPr lang="en-US" altLang="zh-CN" dirty="0" err="1"/>
              <a:t>transforms.ToTensor</a:t>
            </a:r>
            <a:r>
              <a:rPr lang="en-US" altLang="zh-CN" dirty="0"/>
              <a:t>()</a:t>
            </a:r>
          </a:p>
          <a:p>
            <a:pPr lvl="1"/>
            <a:r>
              <a:rPr lang="zh-CN" altLang="en-US" dirty="0"/>
              <a:t>取值范围为</a:t>
            </a:r>
            <a:r>
              <a:rPr lang="en-US" altLang="zh-CN" dirty="0"/>
              <a:t>[0, 255]</a:t>
            </a:r>
            <a:r>
              <a:rPr lang="zh-CN" altLang="en-US" dirty="0"/>
              <a:t>的</a:t>
            </a:r>
            <a:r>
              <a:rPr lang="en-US" altLang="zh-CN" dirty="0" err="1"/>
              <a:t>PIL.Image</a:t>
            </a:r>
            <a:r>
              <a:rPr lang="zh-CN" altLang="en-US" dirty="0"/>
              <a:t>，转换成形状为</a:t>
            </a:r>
            <a:r>
              <a:rPr lang="en-US" altLang="zh-CN" dirty="0"/>
              <a:t>[C, H, W]</a:t>
            </a:r>
            <a:r>
              <a:rPr lang="zh-CN" altLang="en-US" dirty="0"/>
              <a:t>，取值范围是</a:t>
            </a:r>
            <a:r>
              <a:rPr lang="en-US" altLang="zh-CN" dirty="0"/>
              <a:t>[0, 1.0]</a:t>
            </a:r>
            <a:r>
              <a:rPr lang="zh-CN" altLang="en-US" dirty="0"/>
              <a:t>的</a:t>
            </a:r>
            <a:r>
              <a:rPr lang="en-US" altLang="zh-CN" dirty="0" err="1"/>
              <a:t>torch.FloatTensor</a:t>
            </a:r>
            <a:endParaRPr lang="en-US" altLang="zh-CN" dirty="0"/>
          </a:p>
          <a:p>
            <a:endParaRPr lang="en-US" altLang="zh-CN" dirty="0"/>
          </a:p>
          <a:p>
            <a:r>
              <a:rPr lang="en-US" altLang="zh-CN" dirty="0"/>
              <a:t>Tensor</a:t>
            </a:r>
            <a:r>
              <a:rPr lang="zh-CN" altLang="en-US" dirty="0"/>
              <a:t>转</a:t>
            </a:r>
            <a:r>
              <a:rPr lang="en-US" altLang="zh-CN" dirty="0"/>
              <a:t>PIL</a:t>
            </a:r>
            <a:endParaRPr lang="zh-CN" altLang="en-US" dirty="0"/>
          </a:p>
          <a:p>
            <a:pPr lvl="1"/>
            <a:r>
              <a:rPr lang="en-US" altLang="zh-CN" dirty="0" err="1"/>
              <a:t>transforms.ToPILImage</a:t>
            </a:r>
            <a:r>
              <a:rPr lang="en-US" altLang="zh-CN" dirty="0"/>
              <a:t>()</a:t>
            </a:r>
            <a:endParaRPr lang="zh-CN" altLang="en-US" dirty="0"/>
          </a:p>
        </p:txBody>
      </p:sp>
    </p:spTree>
    <p:extLst>
      <p:ext uri="{BB962C8B-B14F-4D97-AF65-F5344CB8AC3E}">
        <p14:creationId xmlns:p14="http://schemas.microsoft.com/office/powerpoint/2010/main" val="924213446"/>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BC8DB-FDFC-4EFA-845C-6183584B22A6}"/>
              </a:ext>
            </a:extLst>
          </p:cNvPr>
          <p:cNvSpPr>
            <a:spLocks noGrp="1"/>
          </p:cNvSpPr>
          <p:nvPr>
            <p:ph type="title"/>
          </p:nvPr>
        </p:nvSpPr>
        <p:spPr>
          <a:xfrm>
            <a:off x="457200" y="182124"/>
            <a:ext cx="8229600" cy="498872"/>
          </a:xfrm>
        </p:spPr>
        <p:txBody>
          <a:bodyPr/>
          <a:lstStyle/>
          <a:p>
            <a:r>
              <a:rPr lang="en-US" altLang="zh-CN" dirty="0" err="1"/>
              <a:t>Pytorch</a:t>
            </a:r>
            <a:r>
              <a:rPr lang="zh-CN" altLang="en-US" dirty="0"/>
              <a:t>处理图像数据</a:t>
            </a:r>
          </a:p>
        </p:txBody>
      </p:sp>
      <p:sp>
        <p:nvSpPr>
          <p:cNvPr id="3" name="内容占位符 2">
            <a:extLst>
              <a:ext uri="{FF2B5EF4-FFF2-40B4-BE49-F238E27FC236}">
                <a16:creationId xmlns:a16="http://schemas.microsoft.com/office/drawing/2014/main" id="{77564D87-2673-40F0-8E75-C8392F848C52}"/>
              </a:ext>
            </a:extLst>
          </p:cNvPr>
          <p:cNvSpPr>
            <a:spLocks noGrp="1"/>
          </p:cNvSpPr>
          <p:nvPr>
            <p:ph idx="1"/>
          </p:nvPr>
        </p:nvSpPr>
        <p:spPr>
          <a:xfrm>
            <a:off x="268356" y="775418"/>
            <a:ext cx="8607287" cy="3937000"/>
          </a:xfrm>
        </p:spPr>
        <p:txBody>
          <a:bodyPr>
            <a:normAutofit/>
          </a:bodyPr>
          <a:lstStyle/>
          <a:p>
            <a:pPr lvl="1"/>
            <a:endParaRPr lang="zh-CN" altLang="en-US" dirty="0"/>
          </a:p>
        </p:txBody>
      </p:sp>
      <p:pic>
        <p:nvPicPr>
          <p:cNvPr id="5" name="图片 4">
            <a:extLst>
              <a:ext uri="{FF2B5EF4-FFF2-40B4-BE49-F238E27FC236}">
                <a16:creationId xmlns:a16="http://schemas.microsoft.com/office/drawing/2014/main" id="{F1A864FF-47E6-447C-BAA7-9FA7C7B40434}"/>
              </a:ext>
            </a:extLst>
          </p:cNvPr>
          <p:cNvPicPr>
            <a:picLocks noChangeAspect="1"/>
          </p:cNvPicPr>
          <p:nvPr/>
        </p:nvPicPr>
        <p:blipFill>
          <a:blip r:embed="rId2"/>
          <a:stretch>
            <a:fillRect/>
          </a:stretch>
        </p:blipFill>
        <p:spPr>
          <a:xfrm>
            <a:off x="1604257" y="718406"/>
            <a:ext cx="5935484" cy="4051024"/>
          </a:xfrm>
          <a:prstGeom prst="rect">
            <a:avLst/>
          </a:prstGeom>
        </p:spPr>
      </p:pic>
    </p:spTree>
    <p:extLst>
      <p:ext uri="{BB962C8B-B14F-4D97-AF65-F5344CB8AC3E}">
        <p14:creationId xmlns:p14="http://schemas.microsoft.com/office/powerpoint/2010/main" val="1608363040"/>
      </p:ext>
    </p:ext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BC8DB-FDFC-4EFA-845C-6183584B22A6}"/>
              </a:ext>
            </a:extLst>
          </p:cNvPr>
          <p:cNvSpPr>
            <a:spLocks noGrp="1"/>
          </p:cNvSpPr>
          <p:nvPr>
            <p:ph type="title"/>
          </p:nvPr>
        </p:nvSpPr>
        <p:spPr>
          <a:xfrm>
            <a:off x="457200" y="182124"/>
            <a:ext cx="8229600" cy="498872"/>
          </a:xfrm>
        </p:spPr>
        <p:txBody>
          <a:bodyPr/>
          <a:lstStyle/>
          <a:p>
            <a:r>
              <a:rPr lang="zh-CN" altLang="en-US" dirty="0"/>
              <a:t>图像预处理</a:t>
            </a:r>
          </a:p>
        </p:txBody>
      </p:sp>
      <p:sp>
        <p:nvSpPr>
          <p:cNvPr id="3" name="内容占位符 2">
            <a:extLst>
              <a:ext uri="{FF2B5EF4-FFF2-40B4-BE49-F238E27FC236}">
                <a16:creationId xmlns:a16="http://schemas.microsoft.com/office/drawing/2014/main" id="{77564D87-2673-40F0-8E75-C8392F848C52}"/>
              </a:ext>
            </a:extLst>
          </p:cNvPr>
          <p:cNvSpPr>
            <a:spLocks noGrp="1"/>
          </p:cNvSpPr>
          <p:nvPr>
            <p:ph idx="1"/>
          </p:nvPr>
        </p:nvSpPr>
        <p:spPr>
          <a:xfrm>
            <a:off x="268356" y="775418"/>
            <a:ext cx="8607287" cy="3937000"/>
          </a:xfrm>
        </p:spPr>
        <p:txBody>
          <a:bodyPr>
            <a:normAutofit/>
          </a:bodyPr>
          <a:lstStyle/>
          <a:p>
            <a:r>
              <a:rPr lang="en-US" altLang="zh-CN" dirty="0" err="1"/>
              <a:t>torchvision.transform</a:t>
            </a:r>
            <a:r>
              <a:rPr lang="en-US" altLang="zh-CN" dirty="0"/>
              <a:t> </a:t>
            </a:r>
            <a:r>
              <a:rPr lang="zh-CN" altLang="en-US" dirty="0"/>
              <a:t>模块中的各种类，要求传入的图片为 </a:t>
            </a:r>
            <a:r>
              <a:rPr lang="en-US" altLang="zh-CN" dirty="0" err="1"/>
              <a:t>PIL.Image</a:t>
            </a:r>
            <a:r>
              <a:rPr lang="en-US" altLang="zh-CN" dirty="0"/>
              <a:t> </a:t>
            </a:r>
            <a:r>
              <a:rPr lang="zh-CN" altLang="en-US" dirty="0"/>
              <a:t>类型的图片</a:t>
            </a:r>
            <a:endParaRPr lang="en-US" altLang="zh-CN" dirty="0"/>
          </a:p>
          <a:p>
            <a:r>
              <a:rPr lang="en-US" altLang="zh-CN" dirty="0" err="1"/>
              <a:t>torchvision.transforms</a:t>
            </a:r>
            <a:r>
              <a:rPr lang="zh-CN" altLang="en-US" dirty="0"/>
              <a:t>：常用的图像预处理方法</a:t>
            </a:r>
          </a:p>
          <a:p>
            <a:pPr lvl="1"/>
            <a:r>
              <a:rPr lang="zh-CN" altLang="en-US" dirty="0"/>
              <a:t>数据中心化、数据标准化</a:t>
            </a:r>
          </a:p>
          <a:p>
            <a:pPr lvl="1"/>
            <a:r>
              <a:rPr lang="zh-CN" altLang="en-US" dirty="0"/>
              <a:t>缩放、裁剪</a:t>
            </a:r>
          </a:p>
          <a:p>
            <a:pPr lvl="1"/>
            <a:r>
              <a:rPr lang="zh-CN" altLang="en-US" dirty="0"/>
              <a:t>旋转、翻转、填充</a:t>
            </a:r>
          </a:p>
          <a:p>
            <a:pPr lvl="1"/>
            <a:r>
              <a:rPr lang="zh-CN" altLang="en-US" dirty="0"/>
              <a:t>噪声添加</a:t>
            </a:r>
          </a:p>
          <a:p>
            <a:pPr lvl="1"/>
            <a:r>
              <a:rPr lang="zh-CN" altLang="en-US" dirty="0"/>
              <a:t>灰度变换</a:t>
            </a:r>
          </a:p>
          <a:p>
            <a:pPr lvl="1"/>
            <a:r>
              <a:rPr lang="zh-CN" altLang="en-US" dirty="0"/>
              <a:t>线性变换、仿射变换</a:t>
            </a:r>
          </a:p>
          <a:p>
            <a:pPr lvl="1"/>
            <a:r>
              <a:rPr lang="zh-CN" altLang="en-US" dirty="0"/>
              <a:t>亮度、饱和度及对比度变换</a:t>
            </a:r>
          </a:p>
        </p:txBody>
      </p:sp>
    </p:spTree>
    <p:extLst>
      <p:ext uri="{BB962C8B-B14F-4D97-AF65-F5344CB8AC3E}">
        <p14:creationId xmlns:p14="http://schemas.microsoft.com/office/powerpoint/2010/main" val="2896867881"/>
      </p:ext>
    </p:extLst>
  </p:cSld>
  <p:clrMapOvr>
    <a:masterClrMapping/>
  </p:clrMapOvr>
  <p:transition spd="slow">
    <p:pull/>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29071</TotalTime>
  <Words>1822</Words>
  <Application>Microsoft Macintosh PowerPoint</Application>
  <PresentationFormat>On-screen Show (16:9)</PresentationFormat>
  <Paragraphs>196</Paragraphs>
  <Slides>55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微软雅黑</vt:lpstr>
      <vt:lpstr>方正兰亭细黑_GBK</vt:lpstr>
      <vt:lpstr>Arial</vt:lpstr>
      <vt:lpstr>Calibri</vt:lpstr>
      <vt:lpstr>Wingdings</vt:lpstr>
      <vt:lpstr>清风素材 https://12sc.taobao.com/</vt:lpstr>
      <vt:lpstr>PowerPoint Presentation</vt:lpstr>
      <vt:lpstr>PowerPoint Presentation</vt:lpstr>
      <vt:lpstr>数字图像</vt:lpstr>
      <vt:lpstr>数字图像</vt:lpstr>
      <vt:lpstr>图像</vt:lpstr>
      <vt:lpstr>Pytorch处理图像数据</vt:lpstr>
      <vt:lpstr>Pytorch处理图像数据</vt:lpstr>
      <vt:lpstr>Pytorch处理图像数据</vt:lpstr>
      <vt:lpstr>图像预处理</vt:lpstr>
      <vt:lpstr>标准化</vt:lpstr>
      <vt:lpstr>标准化</vt:lpstr>
      <vt:lpstr>PowerPoint Presentation</vt:lpstr>
      <vt:lpstr>卷积</vt:lpstr>
      <vt:lpstr>卷积运算</vt:lpstr>
      <vt:lpstr>卷积运算</vt:lpstr>
      <vt:lpstr>卷积运算</vt:lpstr>
      <vt:lpstr>卷积运算</vt:lpstr>
      <vt:lpstr>卷积运算</vt:lpstr>
      <vt:lpstr>卷积运算</vt:lpstr>
      <vt:lpstr>卷积运算</vt:lpstr>
      <vt:lpstr>卷积运算</vt:lpstr>
      <vt:lpstr>练习：垂直边缘检测</vt:lpstr>
      <vt:lpstr>垂直边缘检测</vt:lpstr>
      <vt:lpstr>垂直边缘检测</vt:lpstr>
      <vt:lpstr>水平边缘检测</vt:lpstr>
      <vt:lpstr>水平边缘检测</vt:lpstr>
      <vt:lpstr>边缘检测</vt:lpstr>
      <vt:lpstr>滤波器</vt:lpstr>
      <vt:lpstr>Padding</vt:lpstr>
      <vt:lpstr>Padding</vt:lpstr>
      <vt:lpstr>Padding</vt:lpstr>
      <vt:lpstr>Padding</vt:lpstr>
      <vt:lpstr>Padding</vt:lpstr>
      <vt:lpstr>步长stride</vt:lpstr>
      <vt:lpstr>步长stride</vt:lpstr>
      <vt:lpstr>步长stride</vt:lpstr>
      <vt:lpstr>步长stride</vt:lpstr>
      <vt:lpstr>步长stride</vt:lpstr>
      <vt:lpstr>步长stride</vt:lpstr>
      <vt:lpstr>卷积示例</vt:lpstr>
      <vt:lpstr>互相关与卷积</vt:lpstr>
      <vt:lpstr>Pytorch实现卷积</vt:lpstr>
      <vt:lpstr>Pytorch实现卷积</vt:lpstr>
      <vt:lpstr>Pytorch实现卷积</vt:lpstr>
      <vt:lpstr>Pytorch实现卷积</vt:lpstr>
      <vt:lpstr>Pytorch实现卷积</vt:lpstr>
      <vt:lpstr>Pytorch实现卷积</vt:lpstr>
      <vt:lpstr>多通道卷积</vt:lpstr>
      <vt:lpstr>多通道卷积</vt:lpstr>
      <vt:lpstr>多通道卷积</vt:lpstr>
      <vt:lpstr>多通道卷积</vt:lpstr>
      <vt:lpstr>多通道卷积</vt:lpstr>
      <vt:lpstr>多卷积核</vt:lpstr>
      <vt:lpstr>多卷积核</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Jiaxin Mao</cp:lastModifiedBy>
  <cp:revision>681</cp:revision>
  <dcterms:created xsi:type="dcterms:W3CDTF">2015-01-23T04:02:45Z</dcterms:created>
  <dcterms:modified xsi:type="dcterms:W3CDTF">2021-05-24T16:26:48Z</dcterms:modified>
  <cp:category/>
  <cp:contentStatus>12sc.taobao.com</cp:contentStatus>
</cp:coreProperties>
</file>